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3769" r:id="rId11"/>
    <p:sldMasterId id="2147483781" r:id="rId12"/>
  </p:sldMasterIdLst>
  <p:notesMasterIdLst>
    <p:notesMasterId r:id="rId64"/>
  </p:notesMasterIdLst>
  <p:handoutMasterIdLst>
    <p:handoutMasterId r:id="rId65"/>
  </p:handoutMasterIdLst>
  <p:sldIdLst>
    <p:sldId id="272" r:id="rId13"/>
    <p:sldId id="439" r:id="rId14"/>
    <p:sldId id="450" r:id="rId15"/>
    <p:sldId id="451" r:id="rId16"/>
    <p:sldId id="473" r:id="rId17"/>
    <p:sldId id="432" r:id="rId18"/>
    <p:sldId id="449" r:id="rId19"/>
    <p:sldId id="476" r:id="rId20"/>
    <p:sldId id="435" r:id="rId21"/>
    <p:sldId id="436" r:id="rId22"/>
    <p:sldId id="448" r:id="rId23"/>
    <p:sldId id="477" r:id="rId24"/>
    <p:sldId id="489" r:id="rId25"/>
    <p:sldId id="458" r:id="rId26"/>
    <p:sldId id="459" r:id="rId27"/>
    <p:sldId id="460" r:id="rId28"/>
    <p:sldId id="461" r:id="rId29"/>
    <p:sldId id="462" r:id="rId30"/>
    <p:sldId id="465" r:id="rId31"/>
    <p:sldId id="466" r:id="rId32"/>
    <p:sldId id="467" r:id="rId33"/>
    <p:sldId id="481" r:id="rId34"/>
    <p:sldId id="488" r:id="rId35"/>
    <p:sldId id="483" r:id="rId36"/>
    <p:sldId id="484" r:id="rId37"/>
    <p:sldId id="487" r:id="rId38"/>
    <p:sldId id="482" r:id="rId39"/>
    <p:sldId id="478" r:id="rId40"/>
    <p:sldId id="468" r:id="rId41"/>
    <p:sldId id="469" r:id="rId42"/>
    <p:sldId id="470" r:id="rId43"/>
    <p:sldId id="471" r:id="rId44"/>
    <p:sldId id="472" r:id="rId45"/>
    <p:sldId id="441" r:id="rId46"/>
    <p:sldId id="418" r:id="rId47"/>
    <p:sldId id="426" r:id="rId48"/>
    <p:sldId id="423" r:id="rId49"/>
    <p:sldId id="427" r:id="rId50"/>
    <p:sldId id="428" r:id="rId51"/>
    <p:sldId id="429" r:id="rId52"/>
    <p:sldId id="430" r:id="rId53"/>
    <p:sldId id="475" r:id="rId54"/>
    <p:sldId id="479" r:id="rId55"/>
    <p:sldId id="443" r:id="rId56"/>
    <p:sldId id="474" r:id="rId57"/>
    <p:sldId id="452" r:id="rId58"/>
    <p:sldId id="455" r:id="rId59"/>
    <p:sldId id="456" r:id="rId60"/>
    <p:sldId id="457" r:id="rId61"/>
    <p:sldId id="454" r:id="rId62"/>
    <p:sldId id="437" r:id="rId63"/>
  </p:sldIdLst>
  <p:sldSz cx="9144000" cy="6858000" type="screen4x3"/>
  <p:notesSz cx="6745288" cy="98821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2C2"/>
    <a:srgbClr val="4C4C4C"/>
    <a:srgbClr val="DDDDDD"/>
    <a:srgbClr val="9999FF"/>
    <a:srgbClr val="9CC00C"/>
    <a:srgbClr val="FECF53"/>
    <a:srgbClr val="EB7527"/>
    <a:srgbClr val="80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3" autoAdjust="0"/>
    <p:restoredTop sz="81519" autoAdjust="0"/>
  </p:normalViewPr>
  <p:slideViewPr>
    <p:cSldViewPr snapToGrid="0">
      <p:cViewPr varScale="1">
        <p:scale>
          <a:sx n="48" d="100"/>
          <a:sy n="4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44608;&#44221;&#48124;\&#48148;&#53461;%20&#54868;&#47732;\TPS_&#44536;&#47000;&#54532;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44608;&#44221;&#48124;\&#48148;&#53461;%20&#54868;&#47732;\TPS_&#44536;&#47000;&#54532;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eltaats\trunk\src\tempo\TrmBridge\tools\optimizeTimeTable\initialtimetable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eltaats\trunk\src\tempo\TrmBridge\tools\optimizeTimeTable\initialtimetable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speed(km/h)</c:v>
                </c:pt>
              </c:strCache>
            </c:strRef>
          </c:tx>
          <c:marker>
            <c:symbol val="none"/>
          </c:marker>
          <c:val>
            <c:numRef>
              <c:f>Sheet1!$B$2:$B$62</c:f>
              <c:numCache>
                <c:formatCode>General</c:formatCode>
                <c:ptCount val="61"/>
                <c:pt idx="0">
                  <c:v>0</c:v>
                </c:pt>
                <c:pt idx="1">
                  <c:v>4.88</c:v>
                </c:pt>
                <c:pt idx="2">
                  <c:v>9.75</c:v>
                </c:pt>
                <c:pt idx="3">
                  <c:v>14.61</c:v>
                </c:pt>
                <c:pt idx="4">
                  <c:v>19.459999999999987</c:v>
                </c:pt>
                <c:pt idx="5">
                  <c:v>24.310000000000031</c:v>
                </c:pt>
                <c:pt idx="6">
                  <c:v>29.14</c:v>
                </c:pt>
                <c:pt idx="7">
                  <c:v>33.96</c:v>
                </c:pt>
                <c:pt idx="8">
                  <c:v>38.770000000000003</c:v>
                </c:pt>
                <c:pt idx="9">
                  <c:v>43.09</c:v>
                </c:pt>
                <c:pt idx="10">
                  <c:v>46.96</c:v>
                </c:pt>
                <c:pt idx="11">
                  <c:v>50.49</c:v>
                </c:pt>
                <c:pt idx="12">
                  <c:v>53.75</c:v>
                </c:pt>
                <c:pt idx="13">
                  <c:v>56.8</c:v>
                </c:pt>
                <c:pt idx="14">
                  <c:v>59.56</c:v>
                </c:pt>
                <c:pt idx="15">
                  <c:v>62.04</c:v>
                </c:pt>
                <c:pt idx="16">
                  <c:v>64.179999999999978</c:v>
                </c:pt>
                <c:pt idx="17">
                  <c:v>63.89</c:v>
                </c:pt>
                <c:pt idx="18">
                  <c:v>63.54</c:v>
                </c:pt>
                <c:pt idx="19">
                  <c:v>63.190000000000012</c:v>
                </c:pt>
                <c:pt idx="20">
                  <c:v>62.83</c:v>
                </c:pt>
                <c:pt idx="21">
                  <c:v>62.49</c:v>
                </c:pt>
                <c:pt idx="22">
                  <c:v>62.14</c:v>
                </c:pt>
                <c:pt idx="23">
                  <c:v>61.790000000000013</c:v>
                </c:pt>
                <c:pt idx="24">
                  <c:v>61.449999999999996</c:v>
                </c:pt>
                <c:pt idx="25">
                  <c:v>61.11</c:v>
                </c:pt>
                <c:pt idx="26">
                  <c:v>60.760000000000012</c:v>
                </c:pt>
                <c:pt idx="27">
                  <c:v>60.42</c:v>
                </c:pt>
                <c:pt idx="28">
                  <c:v>60.08</c:v>
                </c:pt>
                <c:pt idx="29">
                  <c:v>59.75</c:v>
                </c:pt>
                <c:pt idx="30">
                  <c:v>59.41</c:v>
                </c:pt>
                <c:pt idx="31">
                  <c:v>59.14</c:v>
                </c:pt>
                <c:pt idx="32">
                  <c:v>58.86</c:v>
                </c:pt>
                <c:pt idx="33">
                  <c:v>58.59</c:v>
                </c:pt>
                <c:pt idx="34">
                  <c:v>58.32</c:v>
                </c:pt>
                <c:pt idx="35">
                  <c:v>58.05</c:v>
                </c:pt>
                <c:pt idx="36">
                  <c:v>57.78</c:v>
                </c:pt>
                <c:pt idx="37">
                  <c:v>57.51</c:v>
                </c:pt>
                <c:pt idx="38">
                  <c:v>57.24</c:v>
                </c:pt>
                <c:pt idx="39">
                  <c:v>56.98</c:v>
                </c:pt>
                <c:pt idx="40">
                  <c:v>56.71</c:v>
                </c:pt>
                <c:pt idx="41">
                  <c:v>56.449999999999996</c:v>
                </c:pt>
                <c:pt idx="42">
                  <c:v>56.13</c:v>
                </c:pt>
                <c:pt idx="43">
                  <c:v>55.809999999999995</c:v>
                </c:pt>
                <c:pt idx="44">
                  <c:v>52.309999999999995</c:v>
                </c:pt>
                <c:pt idx="45">
                  <c:v>48.809999999999995</c:v>
                </c:pt>
                <c:pt idx="46">
                  <c:v>45.309999999999995</c:v>
                </c:pt>
                <c:pt idx="47">
                  <c:v>41.809999999999995</c:v>
                </c:pt>
                <c:pt idx="48">
                  <c:v>38.309999999999995</c:v>
                </c:pt>
                <c:pt idx="49">
                  <c:v>34.809999999999995</c:v>
                </c:pt>
                <c:pt idx="50">
                  <c:v>31.310000000000031</c:v>
                </c:pt>
                <c:pt idx="51">
                  <c:v>27.810000000000031</c:v>
                </c:pt>
                <c:pt idx="52">
                  <c:v>24.310000000000031</c:v>
                </c:pt>
                <c:pt idx="53">
                  <c:v>24.310000000000031</c:v>
                </c:pt>
                <c:pt idx="54">
                  <c:v>20.830000000000005</c:v>
                </c:pt>
                <c:pt idx="55">
                  <c:v>17.350000000000001</c:v>
                </c:pt>
                <c:pt idx="56">
                  <c:v>13.870000000000006</c:v>
                </c:pt>
                <c:pt idx="57">
                  <c:v>10.39</c:v>
                </c:pt>
                <c:pt idx="58">
                  <c:v>6.92</c:v>
                </c:pt>
                <c:pt idx="59">
                  <c:v>3.44</c:v>
                </c:pt>
                <c:pt idx="6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92544"/>
        <c:axId val="161592064"/>
      </c:lineChart>
      <c:catAx>
        <c:axId val="151292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time(s)</a:t>
                </a:r>
                <a:endParaRPr lang="ko-KR" alt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161592064"/>
        <c:crosses val="autoZero"/>
        <c:auto val="1"/>
        <c:lblAlgn val="ctr"/>
        <c:lblOffset val="100"/>
        <c:noMultiLvlLbl val="0"/>
      </c:catAx>
      <c:valAx>
        <c:axId val="16159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92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787725803947803"/>
          <c:y val="0.57307865628472887"/>
          <c:w val="0.21260073421728976"/>
          <c:h val="8.185273423543922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power(kW)</c:v>
                </c:pt>
              </c:strCache>
            </c:strRef>
          </c:tx>
          <c:marker>
            <c:symbol val="none"/>
          </c:marker>
          <c:val>
            <c:numRef>
              <c:f>Sheet1!$C$2:$C$62</c:f>
              <c:numCache>
                <c:formatCode>General</c:formatCode>
                <c:ptCount val="61"/>
                <c:pt idx="0">
                  <c:v>0</c:v>
                </c:pt>
                <c:pt idx="1">
                  <c:v>419.5</c:v>
                </c:pt>
                <c:pt idx="2">
                  <c:v>1258.0999999999999</c:v>
                </c:pt>
                <c:pt idx="3">
                  <c:v>2096</c:v>
                </c:pt>
                <c:pt idx="4">
                  <c:v>2932.9</c:v>
                </c:pt>
                <c:pt idx="5">
                  <c:v>3768.7</c:v>
                </c:pt>
                <c:pt idx="6">
                  <c:v>4603.1000000000004</c:v>
                </c:pt>
                <c:pt idx="7">
                  <c:v>5436</c:v>
                </c:pt>
                <c:pt idx="8">
                  <c:v>6267.1</c:v>
                </c:pt>
                <c:pt idx="9">
                  <c:v>6369.1</c:v>
                </c:pt>
                <c:pt idx="10">
                  <c:v>6304.7</c:v>
                </c:pt>
                <c:pt idx="11">
                  <c:v>6261.6</c:v>
                </c:pt>
                <c:pt idx="12">
                  <c:v>6230.7</c:v>
                </c:pt>
                <c:pt idx="13">
                  <c:v>6207.4</c:v>
                </c:pt>
                <c:pt idx="14">
                  <c:v>5965.5</c:v>
                </c:pt>
                <c:pt idx="15">
                  <c:v>5943.8</c:v>
                </c:pt>
                <c:pt idx="16">
                  <c:v>5423.4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-4615</c:v>
                </c:pt>
                <c:pt idx="45">
                  <c:v>-4332.9000000000005</c:v>
                </c:pt>
                <c:pt idx="46">
                  <c:v>-4047.8</c:v>
                </c:pt>
                <c:pt idx="47">
                  <c:v>-3759.9</c:v>
                </c:pt>
                <c:pt idx="48">
                  <c:v>-3469.1</c:v>
                </c:pt>
                <c:pt idx="49">
                  <c:v>-3175.9</c:v>
                </c:pt>
                <c:pt idx="50">
                  <c:v>-2880.2</c:v>
                </c:pt>
                <c:pt idx="51">
                  <c:v>-2582.3000000000002</c:v>
                </c:pt>
                <c:pt idx="52">
                  <c:v>-2282.4</c:v>
                </c:pt>
                <c:pt idx="53">
                  <c:v>-2150.3000000000002</c:v>
                </c:pt>
                <c:pt idx="54">
                  <c:v>-2002.2</c:v>
                </c:pt>
                <c:pt idx="55">
                  <c:v>-1697.2</c:v>
                </c:pt>
                <c:pt idx="56">
                  <c:v>-1390.7</c:v>
                </c:pt>
                <c:pt idx="57">
                  <c:v>-1082.8</c:v>
                </c:pt>
                <c:pt idx="58">
                  <c:v>-773.6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025856"/>
        <c:axId val="162027776"/>
      </c:lineChart>
      <c:catAx>
        <c:axId val="16202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ko-KR"/>
                  <a:t>time(s)</a:t>
                </a:r>
                <a:endParaRPr lang="ko-KR" altLang="en-US"/>
              </a:p>
            </c:rich>
          </c:tx>
          <c:layout/>
          <c:overlay val="0"/>
        </c:title>
        <c:majorTickMark val="out"/>
        <c:minorTickMark val="none"/>
        <c:tickLblPos val="nextTo"/>
        <c:crossAx val="162027776"/>
        <c:crosses val="autoZero"/>
        <c:auto val="1"/>
        <c:lblAlgn val="ctr"/>
        <c:lblOffset val="100"/>
        <c:noMultiLvlLbl val="0"/>
      </c:catAx>
      <c:valAx>
        <c:axId val="16202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02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629042174567185"/>
          <c:y val="0.30858700199104838"/>
          <c:w val="0.19223439015776497"/>
          <c:h val="8.185273423543922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1"/>
            </a:pPr>
            <a:r>
              <a:rPr lang="en-US" sz="1600" b="0" i="1" dirty="0"/>
              <a:t>Timetable</a:t>
            </a:r>
            <a:r>
              <a:rPr lang="en-US" sz="1600" b="0" i="1" baseline="0" dirty="0"/>
              <a:t> </a:t>
            </a:r>
            <a:r>
              <a:rPr lang="en-US" sz="1600" b="0" i="1" baseline="0" dirty="0" smtClean="0"/>
              <a:t>instant power demands</a:t>
            </a:r>
            <a:br>
              <a:rPr lang="en-US" sz="1600" b="0" i="1" baseline="0" dirty="0" smtClean="0"/>
            </a:br>
            <a:r>
              <a:rPr lang="en-US" sz="1600" b="0" i="1" baseline="0" dirty="0" smtClean="0"/>
              <a:t> </a:t>
            </a:r>
            <a:r>
              <a:rPr lang="en-US" sz="1600" b="0" i="1" baseline="0" dirty="0"/>
              <a:t>on each time </a:t>
            </a:r>
            <a:r>
              <a:rPr lang="en-US" sz="1600" b="0" i="1" baseline="0" dirty="0" smtClean="0"/>
              <a:t>interval</a:t>
            </a:r>
            <a:endParaRPr lang="en-US" sz="1600" b="0" i="1" dirty="0"/>
          </a:p>
        </c:rich>
      </c:tx>
      <c:layout>
        <c:manualLayout>
          <c:xMode val="edge"/>
          <c:yMode val="edge"/>
          <c:x val="0.20098342715146661"/>
          <c:y val="4.43444806028485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5020211131457"/>
          <c:y val="0.19769097134556893"/>
          <c:w val="0.87731087480873615"/>
          <c:h val="0.70560456255178716"/>
        </c:manualLayout>
      </c:layout>
      <c:barChart>
        <c:barDir val="col"/>
        <c:grouping val="clustered"/>
        <c:varyColors val="0"/>
        <c:ser>
          <c:idx val="0"/>
          <c:order val="0"/>
          <c:tx>
            <c:v>Power (kW)</c:v>
          </c:tx>
          <c:invertIfNegative val="0"/>
          <c:cat>
            <c:numRef>
              <c:f>initialtimetable!$C:$C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</c:numCache>
            </c:numRef>
          </c:cat>
          <c:val>
            <c:numRef>
              <c:f>initialtimetable!$B$1:$B$21</c:f>
              <c:numCache>
                <c:formatCode>General</c:formatCode>
                <c:ptCount val="21"/>
                <c:pt idx="0">
                  <c:v>2024.835</c:v>
                </c:pt>
                <c:pt idx="1">
                  <c:v>2399.85</c:v>
                </c:pt>
                <c:pt idx="2">
                  <c:v>2399.8649999999998</c:v>
                </c:pt>
                <c:pt idx="3">
                  <c:v>2774.88</c:v>
                </c:pt>
                <c:pt idx="4">
                  <c:v>3149.895</c:v>
                </c:pt>
                <c:pt idx="5">
                  <c:v>3524.895</c:v>
                </c:pt>
                <c:pt idx="6">
                  <c:v>3899.91</c:v>
                </c:pt>
                <c:pt idx="7">
                  <c:v>3899.9250000000002</c:v>
                </c:pt>
                <c:pt idx="8">
                  <c:v>3899.94</c:v>
                </c:pt>
                <c:pt idx="9">
                  <c:v>3899.9549999999999</c:v>
                </c:pt>
                <c:pt idx="10">
                  <c:v>3899.97</c:v>
                </c:pt>
                <c:pt idx="11">
                  <c:v>3899.97</c:v>
                </c:pt>
                <c:pt idx="12">
                  <c:v>2699.9850000000001</c:v>
                </c:pt>
                <c:pt idx="13">
                  <c:v>2700</c:v>
                </c:pt>
                <c:pt idx="14">
                  <c:v>2700.0450000000001</c:v>
                </c:pt>
                <c:pt idx="15">
                  <c:v>2700.0450000000001</c:v>
                </c:pt>
                <c:pt idx="16">
                  <c:v>2700.0450000000001</c:v>
                </c:pt>
                <c:pt idx="17">
                  <c:v>1500.0450000000001</c:v>
                </c:pt>
                <c:pt idx="18">
                  <c:v>1500.0450000000001</c:v>
                </c:pt>
                <c:pt idx="19">
                  <c:v>2251.14</c:v>
                </c:pt>
                <c:pt idx="20">
                  <c:v>3379.4250000000002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95712000"/>
        <c:axId val="95713920"/>
      </c:barChart>
      <c:catAx>
        <c:axId val="957120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Time </a:t>
                </a:r>
                <a:r>
                  <a:rPr lang="fr-FR" dirty="0" err="1" smtClean="0"/>
                  <a:t>intervals</a:t>
                </a:r>
                <a:r>
                  <a:rPr lang="fr-FR" baseline="0" dirty="0" smtClean="0"/>
                  <a:t> (second)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3529308563615826"/>
              <c:y val="0.944228825040476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5713920"/>
        <c:crosses val="autoZero"/>
        <c:auto val="1"/>
        <c:lblAlgn val="ctr"/>
        <c:lblOffset val="100"/>
        <c:tickLblSkip val="100"/>
        <c:noMultiLvlLbl val="0"/>
      </c:catAx>
      <c:valAx>
        <c:axId val="9571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Power (kW)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712000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1"/>
            </a:pPr>
            <a:r>
              <a:rPr lang="en-US" sz="1600" b="0" i="1" dirty="0"/>
              <a:t>Timetable</a:t>
            </a:r>
            <a:r>
              <a:rPr lang="en-US" sz="1600" b="0" i="1" baseline="0" dirty="0"/>
              <a:t> </a:t>
            </a:r>
            <a:r>
              <a:rPr lang="en-US" sz="1600" b="0" i="1" baseline="0" dirty="0" smtClean="0"/>
              <a:t>instant power demands</a:t>
            </a:r>
            <a:br>
              <a:rPr lang="en-US" sz="1600" b="0" i="1" baseline="0" dirty="0" smtClean="0"/>
            </a:br>
            <a:r>
              <a:rPr lang="en-US" sz="1600" b="0" i="1" baseline="0" dirty="0" smtClean="0"/>
              <a:t> </a:t>
            </a:r>
            <a:r>
              <a:rPr lang="en-US" sz="1600" b="0" i="1" baseline="0" dirty="0"/>
              <a:t>on each time </a:t>
            </a:r>
            <a:r>
              <a:rPr lang="en-US" sz="1600" b="0" i="1" baseline="0" dirty="0" smtClean="0"/>
              <a:t>interval</a:t>
            </a:r>
            <a:endParaRPr lang="en-US" sz="1600" b="0" i="1" dirty="0"/>
          </a:p>
        </c:rich>
      </c:tx>
      <c:layout>
        <c:manualLayout>
          <c:xMode val="edge"/>
          <c:yMode val="edge"/>
          <c:x val="0.20098342715146661"/>
          <c:y val="4.43444806028485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5020211131457"/>
          <c:y val="0.19769097134556893"/>
          <c:w val="0.87731087480873615"/>
          <c:h val="0.70560456255178716"/>
        </c:manualLayout>
      </c:layout>
      <c:barChart>
        <c:barDir val="col"/>
        <c:grouping val="clustered"/>
        <c:varyColors val="0"/>
        <c:ser>
          <c:idx val="0"/>
          <c:order val="0"/>
          <c:tx>
            <c:v>Power (kW)</c:v>
          </c:tx>
          <c:invertIfNegative val="0"/>
          <c:cat>
            <c:numRef>
              <c:f>initialtimetable!$C:$C</c:f>
              <c:numCache>
                <c:formatCode>General</c:formatCode>
                <c:ptCount val="104857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</c:numCache>
            </c:numRef>
          </c:cat>
          <c:val>
            <c:numRef>
              <c:f>initialtimetable!$B$1:$B$21</c:f>
              <c:numCache>
                <c:formatCode>General</c:formatCode>
                <c:ptCount val="21"/>
                <c:pt idx="0">
                  <c:v>2024.835</c:v>
                </c:pt>
                <c:pt idx="1">
                  <c:v>2399.85</c:v>
                </c:pt>
                <c:pt idx="2">
                  <c:v>2399.8649999999998</c:v>
                </c:pt>
                <c:pt idx="3">
                  <c:v>2774.88</c:v>
                </c:pt>
                <c:pt idx="4">
                  <c:v>3149.895</c:v>
                </c:pt>
                <c:pt idx="5">
                  <c:v>3524.895</c:v>
                </c:pt>
                <c:pt idx="6">
                  <c:v>3899.91</c:v>
                </c:pt>
                <c:pt idx="7">
                  <c:v>3899.9250000000002</c:v>
                </c:pt>
                <c:pt idx="8">
                  <c:v>3899.94</c:v>
                </c:pt>
                <c:pt idx="9">
                  <c:v>3899.9549999999999</c:v>
                </c:pt>
                <c:pt idx="10">
                  <c:v>3899.97</c:v>
                </c:pt>
                <c:pt idx="11">
                  <c:v>3899.97</c:v>
                </c:pt>
                <c:pt idx="12">
                  <c:v>2699.9850000000001</c:v>
                </c:pt>
                <c:pt idx="13">
                  <c:v>2700</c:v>
                </c:pt>
                <c:pt idx="14">
                  <c:v>2700.0450000000001</c:v>
                </c:pt>
                <c:pt idx="15">
                  <c:v>2700.0450000000001</c:v>
                </c:pt>
                <c:pt idx="16">
                  <c:v>2700.0450000000001</c:v>
                </c:pt>
                <c:pt idx="17">
                  <c:v>1500.0450000000001</c:v>
                </c:pt>
                <c:pt idx="18">
                  <c:v>1500.0450000000001</c:v>
                </c:pt>
                <c:pt idx="19">
                  <c:v>2251.14</c:v>
                </c:pt>
                <c:pt idx="20">
                  <c:v>3379.4250000000002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axId val="161806208"/>
        <c:axId val="161808384"/>
      </c:barChart>
      <c:catAx>
        <c:axId val="16180620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Time </a:t>
                </a:r>
                <a:r>
                  <a:rPr lang="fr-FR" dirty="0" err="1" smtClean="0"/>
                  <a:t>intervals</a:t>
                </a:r>
                <a:r>
                  <a:rPr lang="fr-FR" baseline="0" dirty="0" smtClean="0"/>
                  <a:t> (second)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3529308563615826"/>
              <c:y val="0.944228825040476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1808384"/>
        <c:crosses val="autoZero"/>
        <c:auto val="1"/>
        <c:lblAlgn val="ctr"/>
        <c:lblOffset val="100"/>
        <c:tickLblSkip val="100"/>
        <c:noMultiLvlLbl val="0"/>
      </c:catAx>
      <c:valAx>
        <c:axId val="161808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Power (kW)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1806208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61811A-2F46-46AB-9F8E-89B7EF636B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1635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8712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4238"/>
            <a:ext cx="5395912" cy="4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23C46B-6E1F-477E-93BA-C9D97C4846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29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, expliquer que GE a ça comme problème réel</a:t>
            </a:r>
            <a:r>
              <a:rPr lang="fr-FR" baseline="0" dirty="0" smtClean="0"/>
              <a:t>. Ajouter un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sur nos actions (classification + heuristique). Pourquoi heuristique ?</a:t>
            </a:r>
          </a:p>
          <a:p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GE </a:t>
            </a:r>
            <a:r>
              <a:rPr lang="fr-FR" baseline="0" dirty="0" err="1" smtClean="0"/>
              <a:t>pay</a:t>
            </a:r>
            <a:r>
              <a:rPr lang="fr-FR" baseline="0" dirty="0" smtClean="0"/>
              <a:t> for me 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47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Remonter le point 2 sur le transparent</a:t>
            </a:r>
            <a:r>
              <a:rPr lang="fr-FR" baseline="0" dirty="0" smtClean="0"/>
              <a:t> précédent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27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Griser</a:t>
            </a:r>
            <a:r>
              <a:rPr lang="fr-FR" baseline="0" dirty="0" smtClean="0"/>
              <a:t> les phases déjà utilisées.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06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36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Generic</a:t>
            </a:r>
            <a:r>
              <a:rPr lang="fr-FR" dirty="0" smtClean="0"/>
              <a:t> » for CMAES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96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Generic</a:t>
            </a:r>
            <a:r>
              <a:rPr lang="fr-FR" dirty="0" smtClean="0"/>
              <a:t> » for CMAES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96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Generic</a:t>
            </a:r>
            <a:r>
              <a:rPr lang="fr-FR" dirty="0" smtClean="0"/>
              <a:t> » for CMAES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96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Generic</a:t>
            </a:r>
            <a:r>
              <a:rPr lang="fr-FR" dirty="0" smtClean="0"/>
              <a:t> » for CMAES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96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Generic</a:t>
            </a:r>
            <a:r>
              <a:rPr lang="fr-FR" dirty="0" smtClean="0"/>
              <a:t> » for CMAES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96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, expliquer que GE a ça comme problème réel</a:t>
            </a:r>
            <a:r>
              <a:rPr lang="fr-FR" baseline="0" dirty="0" smtClean="0"/>
              <a:t>. Ajouter un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sur nos actions (classification + heuristique). Pourquoi heuristique ?</a:t>
            </a:r>
          </a:p>
          <a:p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GE </a:t>
            </a:r>
            <a:r>
              <a:rPr lang="fr-FR" baseline="0" dirty="0" err="1" smtClean="0"/>
              <a:t>pay</a:t>
            </a:r>
            <a:r>
              <a:rPr lang="fr-FR" baseline="0" dirty="0" smtClean="0"/>
              <a:t> for me 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47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</a:t>
            </a:r>
            <a:r>
              <a:rPr lang="fr-FR" dirty="0" err="1" smtClean="0"/>
              <a:t>Generic</a:t>
            </a:r>
            <a:r>
              <a:rPr lang="fr-FR" dirty="0" smtClean="0"/>
              <a:t> » for CMAES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96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75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, expliquer que GE a ça comme problème réel</a:t>
            </a:r>
            <a:r>
              <a:rPr lang="fr-FR" baseline="0" dirty="0" smtClean="0"/>
              <a:t>. Ajouter un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sur nos actions (classification + heuristique). Pourquoi heuristique ?</a:t>
            </a:r>
          </a:p>
          <a:p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GE </a:t>
            </a:r>
            <a:r>
              <a:rPr lang="fr-FR" baseline="0" dirty="0" err="1" smtClean="0"/>
              <a:t>pay</a:t>
            </a:r>
            <a:r>
              <a:rPr lang="fr-FR" baseline="0" dirty="0" smtClean="0"/>
              <a:t> for me 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47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Speed profiles fixés, on néglige les </a:t>
            </a:r>
            <a:r>
              <a:rPr lang="fr-FR" dirty="0" err="1" smtClean="0"/>
              <a:t>accelerations</a:t>
            </a:r>
            <a:r>
              <a:rPr lang="fr-FR" baseline="0" dirty="0" smtClean="0"/>
              <a:t> et freinages intermédiaires. Donc approximation par intervalles.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75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, expliquer que GE a ça comme problème réel</a:t>
            </a:r>
            <a:r>
              <a:rPr lang="fr-FR" baseline="0" dirty="0" smtClean="0"/>
              <a:t>. Ajouter un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sur nos actions (classification + heuristique). Pourquoi heuristique ?</a:t>
            </a:r>
          </a:p>
          <a:p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did</a:t>
            </a:r>
            <a:r>
              <a:rPr lang="fr-FR" baseline="0" dirty="0" smtClean="0"/>
              <a:t> GE </a:t>
            </a:r>
            <a:r>
              <a:rPr lang="fr-FR" baseline="0" dirty="0" err="1" smtClean="0"/>
              <a:t>pay</a:t>
            </a:r>
            <a:r>
              <a:rPr lang="fr-FR" baseline="0" dirty="0" smtClean="0"/>
              <a:t> for me ?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471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</a:t>
            </a:r>
            <a:r>
              <a:rPr lang="fr-FR" baseline="0" dirty="0" smtClean="0"/>
              <a:t> une classification ? Même un problème précis a des variantes.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9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Jouer sur les couleurs et pas sur les contrastes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27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Remonter le point 2 sur le transparent</a:t>
            </a:r>
            <a:r>
              <a:rPr lang="fr-FR" baseline="0" dirty="0" smtClean="0"/>
              <a:t> précédent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3C46B-6E1F-477E-93BA-C9D97C4846C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27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nd_couv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123231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16C40FF-9979-4ACF-BA0F-EA4D4DA4AC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585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F5CC33D5-06D2-4E00-A717-BCE3F98378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374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411F2D2-7AB8-4375-AE7B-594FA1FC35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178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584E538-A519-454E-9242-6C966F60DD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132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16BE8D-768B-4804-A373-EEE6908F9A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6900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19665B5-07C2-4482-9A68-B3E21ACE55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3130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372C19E-8EAA-41C6-A41D-6760299CDC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1042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282F5AA-2EC1-411B-9A21-324460FEBA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5506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D931AF5-FA9F-44FF-BDB8-DDE271C33A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3817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DB85D7D-0D24-4585-8B65-C1BEC338FF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158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52108F-13AE-450A-BB1A-D4C2FCE051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22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F5097C5-6066-453A-83D2-B69BEF61F8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7594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4FC1C5-9009-422A-82B8-6BA7D64301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667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EF63948C-F4B9-4836-9B9F-3553EB3502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783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F5AF6C7-1AA2-4507-B615-6E04E665B7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7601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A17306F-609F-40E5-BBC7-40031FA8DD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3623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0CB8552-B6CB-47B5-B72F-437268FD5D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3923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CD8E71-03A2-4111-8B37-F84E48982D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812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9040BB-3253-4DAE-B797-D5BA742D16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822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5F1C2CF-66E3-4AF9-99A4-78355B6E24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2204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40BC655-F7D7-40DE-A659-77A25ABBD6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29552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DDA12F-4523-4ADE-A6AC-9EE1DEF149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79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co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64649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4312453-D58D-4C4D-B191-24AEF3C9E8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786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78F6354-3694-4816-A9E0-B64EA6B705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104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75F2E5C3-E1E3-4E12-B5A2-59BC91EB9B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8088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B1085CB-FBBC-4BFD-852B-3ECCCF77A1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5029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1897EA-C0EE-4EA8-8ADD-3563969651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7230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1D9D80-5268-4635-BA35-0387C0488E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5340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04ECDE7-1BF8-4824-973B-C7DA2BC0E2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9069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C9CF6FB-22EF-4A67-96B3-B372AA9D83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2727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9D60749-3F6E-47FA-8E48-DC23247BA7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6771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FB0ECA-6CFC-451A-BB6F-14B11BAD47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4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2202C76-2C6C-454D-A192-D553F65856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390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C7FA7D0-FEE7-44AB-87F9-8D9354F422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2958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29AB82-6004-47F6-AACF-3EE9974913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9463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43E0E4A-DFF0-462A-92B4-600CEDFFF3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60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4728E3E-AE14-4D74-98FC-60DC32B407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12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55AA53B-7935-49A0-9DD9-ED97692F0B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39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5B322E-A232-46A3-B8AE-BA6C25DC7A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5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3673945-36EA-45A3-B091-E18C57A2A4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41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AF41480-4E4C-4ABC-9DF1-0259A51D09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715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1C846B1-AAA7-41A7-9CD8-8FE28B2CA3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0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46C8448-E96D-46DB-BF06-D06B7B4E17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390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8B6E1B3-AD33-4594-80A2-00F797F9FF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457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420C4EF-C2B8-408D-A44B-AB2EDFDDB2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70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0308D-5AAE-4228-A381-EFE709FF92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90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ouv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30707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241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594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6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40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67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45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E56413-8031-4B67-8E6D-2FA0B1D39D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749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600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270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4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90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562AD74-35FB-49C5-ACA4-5ACDDF2242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073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317E12-70F0-4FD9-9A65-915C4E7221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545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381DB79-2D51-4C1B-9B38-1D2D522D860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908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96F575-EEF2-4DEF-9BAC-1DAB271455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797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8E7920-F230-496B-9369-E847E3E661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33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34C8A9-A6D7-4BAC-92A4-661C8F1A31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4609428-1842-403F-829F-A1C6B0C45A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8638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5076B0C-D2CD-4355-A5EE-7BB6FFBE6D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531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EDF2238-6F8C-44D3-B316-BB961017AD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425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851B70-ACEB-4D1F-A5E7-D9CCF9D3EF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840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929580-A0F2-4C9D-B3DF-509BEE0284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250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1B9D27-7A04-4632-8C3F-755A551F25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68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EB7185D9-52A3-4843-A79C-A656099F0B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55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D75507A-AE3A-40FA-9EEA-5BCDE2FB81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749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1533515-00CC-4447-A761-B40D4F545F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579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AE1051-5805-46CD-B6DB-18D132E41B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73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0271B28-4385-4050-BC07-2520B6F648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95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32FCEF9-A982-4AF6-BE65-6975B9DDE4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592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30768D1-18FE-4841-84E1-F3D9757269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181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AEC8DBD-B93C-4DF7-B8AA-F6BF77F01B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836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1DC7F91-61CF-4276-955C-E786D88940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3224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AAB43CC-A71D-4466-A96B-5A4779870F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48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D757F66-EA8F-486A-9AD9-7389D79548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552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8450B80-9E22-48DE-A958-7B2555070B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83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01B2755-0092-449C-92E4-C81D39A538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0524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A87D788-5D44-47D7-A9D3-42AF55DEE4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898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749FC9-1D9A-45F0-B9A3-D7C2C9DC9E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395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52C730-483E-4C18-9552-24142EBA56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6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9F6DE3D-9AD1-49AA-BA9E-3633F10C72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2884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663CFCB-88AB-413B-A987-8A0D196C3B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867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A94BE0B-2E17-40F9-8A0D-8B160B27CA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263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6DBABC3-19A2-437E-9840-108FC31C49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214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267EAA-7B3B-408E-9F83-5AD732B693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299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CEBA771-D5FA-4178-8E5C-95D057CCBA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831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80C80F-3657-4CB8-BE10-A5DFBF035F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4509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0717028-06F3-496C-90C0-7367C6E08E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414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51CF92B-6379-4B21-893A-A7C9199FE0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314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0FA898A-680E-4855-B2C4-222F25295E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28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731A28D-81F9-4683-A34B-6AB60D4F71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9BD5E0-5F96-4553-B82A-46310B1CB3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864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0131E0D-DD62-4746-ABA6-45C0A2264B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213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EFEE7CE-9199-4864-B5D2-CDCE691DDB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660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5BB4552-1826-4227-9961-6A69F74C7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4350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B5EFBD1-E257-4B40-9915-9573F081E8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3957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5E788D-A499-4922-B970-0FFFAE6896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663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9CA6176-21FD-40C7-8428-8A2C78FACC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7536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304AE1-F662-4FB6-9F8E-253AD15780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94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BA06FD-1A03-4A27-B9A3-DAF646CEDD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460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442B718-ECC8-4DC4-A790-D14A83FD7E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26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F0E46D7-BFF2-4CAD-9C0F-68D79E8D3D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F6119BE-1ED2-499F-BEEA-079685CC48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5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4C9D63B-2339-4968-BD67-70C9AAAEBC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079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810A2FD-CE5E-4AA4-9040-BC956FC8F2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9714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65124F3-B05F-4B22-AD60-D7A574A4E4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7275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FED166F-E0E4-4164-B5C6-78BD379A10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721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F56722-B2B4-48D9-8F92-02070C7BA3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83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02C9582-3B3D-465D-8960-E2DC927B6B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991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FE64B38-63E8-4798-8CD2-52EB6550BA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3446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0232980-4E5E-4128-955B-57CAC66DDE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42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E7F1150-D8C1-4939-B2AF-B5A415C070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0218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E5ACC2-5DD5-4BEC-8313-36D84328CC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44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4876BA1-B67F-4D45-9653-426AE1CB82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158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B1E276-07BA-4531-ADA2-71A8BB1897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464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D2A4540-0B9C-4D52-ADEF-BD2E66A994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7680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AD2628-1AFF-457C-B344-33C1058D1D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61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E95D3D-6919-4AD4-AB81-2AA1BF35A0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741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8F3C1D-F567-4E20-AF7D-0DEC3E1A51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264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E7C8C26-D766-4989-B331-D75CFC1508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3763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03E4A8-4BA5-4D08-889B-240D78A50F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5150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E26CDDD-F3FD-4935-8C63-F0F60A649E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1627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14A7BEE-6A9F-4E05-A573-8682ACAFDA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6414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DC5B5C0-19F8-4605-9AD2-9A9FBE0956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E39EE913-4E97-4495-9A0B-532FD28F8F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entury Gothic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F10C208C-9F45-42DF-9A66-865FCB7B5D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82E2998-0261-4083-B357-316F99B45F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ED0486F9-7B02-4B56-BECF-8688281DA6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6BFF639-EABE-455F-B85B-7A55495B4A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defRPr sz="2200">
          <a:solidFill>
            <a:schemeClr val="tx2"/>
          </a:solidFill>
          <a:latin typeface="+mn-lt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defRPr sz="2200">
          <a:solidFill>
            <a:schemeClr val="tx2"/>
          </a:solidFill>
          <a:latin typeface="+mn-lt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fond_dernie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Century Gothi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Century Gothi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Century Gothi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Century Gothi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defRPr sz="1400" b="1">
          <a:solidFill>
            <a:schemeClr val="bg1"/>
          </a:solidFill>
          <a:latin typeface="+mn-lt"/>
          <a:cs typeface="+mn-cs"/>
        </a:defRPr>
      </a:lvl2pPr>
      <a:lvl3pPr marL="3175" indent="911225" algn="l" rtl="0" eaLnBrk="0" fontAlgn="base" hangingPunct="0">
        <a:spcBef>
          <a:spcPct val="0"/>
        </a:spcBef>
        <a:spcAft>
          <a:spcPct val="0"/>
        </a:spcAft>
        <a:buFont typeface="Arial" charset="0"/>
        <a:defRPr sz="1400" b="1">
          <a:solidFill>
            <a:schemeClr val="bg1"/>
          </a:solidFill>
          <a:latin typeface="+mn-lt"/>
          <a:cs typeface="+mn-cs"/>
        </a:defRPr>
      </a:lvl3pPr>
      <a:lvl4pPr marL="4763" indent="1366838"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4pPr>
      <a:lvl5pPr marL="6350" indent="1822450"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11E43F8-0CE2-45C6-A6D3-5D7F5EE142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B71B7A3-8337-4CEA-9B97-6607D4D4887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FBF55990-C2D9-4A29-A095-CD783C454D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F9E564F3-C944-416F-B9C1-C9E027356E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0C6B4EC-5561-4831-A526-6D4AC03097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00 MOIS 2011</a:t>
            </a:r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EMETTEUR - NOM DE LA PRESENTATION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5302BA9-9F9B-4391-9066-4DC5148514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Century Gothic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475" y="3161680"/>
            <a:ext cx="7626350" cy="2698967"/>
          </a:xfrm>
        </p:spPr>
        <p:txBody>
          <a:bodyPr anchor="ctr"/>
          <a:lstStyle/>
          <a:p>
            <a:pPr eaLnBrk="1" hangingPunct="1"/>
            <a:r>
              <a:rPr lang="en-US" b="0" dirty="0"/>
              <a:t>Metro Energy Optimization through Rescheduling: Mathematical </a:t>
            </a:r>
            <a:r>
              <a:rPr lang="en-US" b="0" dirty="0" smtClean="0"/>
              <a:t>Model </a:t>
            </a:r>
            <a:r>
              <a:rPr lang="en-US" b="0" dirty="0"/>
              <a:t>and </a:t>
            </a:r>
            <a:r>
              <a:rPr lang="en-US" b="0" dirty="0" smtClean="0"/>
              <a:t>Heuristics </a:t>
            </a:r>
            <a:r>
              <a:rPr lang="en-US" b="0" dirty="0"/>
              <a:t>Compared to MILP and </a:t>
            </a:r>
            <a:r>
              <a:rPr lang="en-US" b="0" dirty="0" smtClean="0"/>
              <a:t>CMA-ES</a:t>
            </a:r>
            <a:endParaRPr lang="fr-FR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5947848"/>
            <a:ext cx="7626350" cy="540265"/>
          </a:xfrm>
        </p:spPr>
        <p:txBody>
          <a:bodyPr/>
          <a:lstStyle/>
          <a:p>
            <a:pPr marL="0" indent="0" eaLnBrk="1" hangingPunct="1"/>
            <a:r>
              <a:rPr lang="fr-FR" sz="2000" b="0" i="1" dirty="0" smtClean="0"/>
              <a:t>David FOURNIER</a:t>
            </a:r>
            <a:r>
              <a:rPr lang="fr-FR" sz="2000" b="0" dirty="0" smtClean="0"/>
              <a:t>, </a:t>
            </a:r>
            <a:r>
              <a:rPr lang="fr-FR" sz="2000" b="0" dirty="0" err="1" smtClean="0"/>
              <a:t>PhD</a:t>
            </a:r>
            <a:r>
              <a:rPr lang="fr-FR" sz="2000" b="0" dirty="0" smtClean="0"/>
              <a:t> CIFRE </a:t>
            </a:r>
            <a:r>
              <a:rPr lang="fr-FR" sz="2000" b="0" dirty="0" err="1" smtClean="0"/>
              <a:t>Inria</a:t>
            </a:r>
            <a:r>
              <a:rPr lang="fr-FR" sz="2000" b="0" dirty="0" smtClean="0"/>
              <a:t>/GE </a:t>
            </a:r>
            <a:r>
              <a:rPr lang="fr-FR" sz="2000" b="0" dirty="0" err="1" smtClean="0"/>
              <a:t>Transporation</a:t>
            </a:r>
            <a:r>
              <a:rPr lang="fr-FR" sz="2000" b="0" dirty="0" smtClean="0"/>
              <a:t>, 3rd </a:t>
            </a:r>
            <a:r>
              <a:rPr lang="fr-FR" sz="2000" b="0" dirty="0" err="1" smtClean="0"/>
              <a:t>year</a:t>
            </a:r>
            <a:endParaRPr lang="fr-FR" sz="2000" b="0" dirty="0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white">
          <a:xfrm>
            <a:off x="1006475" y="6488113"/>
            <a:ext cx="3565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 dirty="0" smtClean="0">
                <a:solidFill>
                  <a:schemeClr val="bg1"/>
                </a:solidFill>
              </a:rPr>
              <a:t>CWM3EO BUDAPEST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white">
          <a:xfrm>
            <a:off x="4572000" y="6488113"/>
            <a:ext cx="40608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1100" dirty="0" smtClean="0">
                <a:solidFill>
                  <a:schemeClr val="bg1"/>
                </a:solidFill>
              </a:rPr>
              <a:t>SEPTEMBER 26TH 2014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0"/>
            <a:ext cx="242411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472258"/>
            <a:ext cx="8278027" cy="38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endParaRPr lang="en-US" sz="2200" dirty="0">
              <a:latin typeface="+mn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200" dirty="0">
              <a:latin typeface="+mn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200" dirty="0" smtClean="0">
              <a:latin typeface="+mn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en-US" sz="2200" dirty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Timetable problems classification</a:t>
            </a:r>
            <a:endParaRPr lang="en-US" sz="3600" dirty="0" smtClean="0"/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89060"/>
              </p:ext>
            </p:extLst>
          </p:nvPr>
        </p:nvGraphicFramePr>
        <p:xfrm>
          <a:off x="0" y="1554478"/>
          <a:ext cx="9144000" cy="461365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86296"/>
                <a:gridCol w="2078182"/>
                <a:gridCol w="5379522"/>
              </a:tblGrid>
              <a:tr h="444896"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Authors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Class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Article</a:t>
                      </a:r>
                      <a:endParaRPr lang="fr-FR" sz="2400" dirty="0"/>
                    </a:p>
                  </a:txBody>
                  <a:tcPr/>
                </a:tc>
              </a:tr>
              <a:tr h="571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Albrecht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(PP, </a:t>
                      </a:r>
                      <a:r>
                        <a:rPr lang="fr-FR" sz="1800" b="1" dirty="0" err="1" smtClean="0"/>
                        <a:t>dwe-int</a:t>
                      </a:r>
                      <a:r>
                        <a:rPr lang="fr-FR" sz="1800" b="1" dirty="0" smtClean="0"/>
                        <a:t>, </a:t>
                      </a:r>
                      <a:r>
                        <a:rPr lang="fr-FR" sz="1800" b="1" dirty="0" err="1" smtClean="0"/>
                        <a:t>sim</a:t>
                      </a:r>
                      <a:r>
                        <a:rPr lang="fr-FR" sz="1800" b="1" dirty="0" smtClean="0"/>
                        <a:t>)</a:t>
                      </a:r>
                    </a:p>
                    <a:p>
                      <a:endParaRPr lang="fr-FR" sz="105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Reducing</a:t>
                      </a:r>
                      <a:r>
                        <a:rPr lang="fr-FR" sz="1400" dirty="0" smtClean="0"/>
                        <a:t> power </a:t>
                      </a:r>
                      <a:r>
                        <a:rPr lang="fr-FR" sz="1400" dirty="0" err="1" smtClean="0"/>
                        <a:t>peaks</a:t>
                      </a:r>
                      <a:r>
                        <a:rPr lang="fr-FR" sz="1400" dirty="0" smtClean="0"/>
                        <a:t> and </a:t>
                      </a:r>
                      <a:r>
                        <a:rPr lang="fr-FR" sz="1400" dirty="0" err="1" smtClean="0"/>
                        <a:t>energy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consumption</a:t>
                      </a:r>
                      <a:r>
                        <a:rPr lang="fr-FR" sz="1400" dirty="0" smtClean="0"/>
                        <a:t> in rail transit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systems</a:t>
                      </a:r>
                      <a:r>
                        <a:rPr lang="fr-FR" sz="1400" baseline="0" dirty="0" smtClean="0"/>
                        <a:t> by </a:t>
                      </a:r>
                      <a:r>
                        <a:rPr lang="fr-FR" sz="1400" baseline="0" dirty="0" err="1" smtClean="0"/>
                        <a:t>simultaneous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metro</a:t>
                      </a:r>
                      <a:r>
                        <a:rPr lang="fr-FR" sz="1400" baseline="0" dirty="0" smtClean="0"/>
                        <a:t> running time control</a:t>
                      </a:r>
                      <a:endParaRPr lang="fr-FR" sz="1400" i="1" dirty="0"/>
                    </a:p>
                  </a:txBody>
                  <a:tcPr/>
                </a:tc>
              </a:tr>
              <a:tr h="606677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Sanso</a:t>
                      </a:r>
                      <a:r>
                        <a:rPr lang="fr-FR" sz="1800" baseline="0" dirty="0" smtClean="0"/>
                        <a:t> et al.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(PP, </a:t>
                      </a:r>
                      <a:r>
                        <a:rPr lang="fr-FR" sz="1800" b="1" dirty="0" err="1" smtClean="0"/>
                        <a:t>dwe</a:t>
                      </a:r>
                      <a:r>
                        <a:rPr lang="fr-FR" sz="1800" b="1" dirty="0" smtClean="0"/>
                        <a:t>, </a:t>
                      </a:r>
                      <a:r>
                        <a:rPr lang="fr-FR" sz="1800" b="1" dirty="0" err="1" smtClean="0"/>
                        <a:t>sim</a:t>
                      </a:r>
                      <a:r>
                        <a:rPr lang="fr-FR" sz="1800" b="1" dirty="0" smtClean="0"/>
                        <a:t>)</a:t>
                      </a:r>
                      <a:endParaRPr lang="fr-FR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Trains </a:t>
                      </a:r>
                      <a:r>
                        <a:rPr lang="fr-FR" sz="1400" dirty="0" err="1" smtClean="0"/>
                        <a:t>scheduling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desynchronization</a:t>
                      </a:r>
                      <a:r>
                        <a:rPr lang="fr-FR" sz="1400" baseline="0" dirty="0" smtClean="0"/>
                        <a:t> and power </a:t>
                      </a:r>
                      <a:r>
                        <a:rPr lang="fr-FR" sz="1400" baseline="0" dirty="0" err="1" smtClean="0"/>
                        <a:t>peak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optimization</a:t>
                      </a:r>
                      <a:r>
                        <a:rPr lang="fr-FR" sz="1400" baseline="0" dirty="0" smtClean="0"/>
                        <a:t> in a </a:t>
                      </a:r>
                      <a:r>
                        <a:rPr lang="fr-FR" sz="1400" baseline="0" dirty="0" err="1" smtClean="0"/>
                        <a:t>subway</a:t>
                      </a:r>
                      <a:r>
                        <a:rPr lang="fr-FR" sz="1400" baseline="0" dirty="0" smtClean="0"/>
                        <a:t> system</a:t>
                      </a:r>
                      <a:endParaRPr lang="fr-FR" sz="1400" i="1" dirty="0"/>
                    </a:p>
                  </a:txBody>
                  <a:tcPr/>
                </a:tc>
              </a:tr>
              <a:tr h="49208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Kim et al.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(PP, </a:t>
                      </a:r>
                      <a:r>
                        <a:rPr lang="fr-FR" sz="1800" b="1" dirty="0" err="1" smtClean="0"/>
                        <a:t>dep</a:t>
                      </a:r>
                      <a:r>
                        <a:rPr lang="fr-FR" sz="1800" b="1" dirty="0" smtClean="0"/>
                        <a:t>, lin)</a:t>
                      </a:r>
                      <a:endParaRPr lang="fr-FR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 model and </a:t>
                      </a:r>
                      <a:r>
                        <a:rPr lang="fr-FR" sz="1400" dirty="0" err="1" smtClean="0"/>
                        <a:t>approaches</a:t>
                      </a:r>
                      <a:r>
                        <a:rPr lang="fr-FR" sz="1400" baseline="0" dirty="0" smtClean="0"/>
                        <a:t> for </a:t>
                      </a:r>
                      <a:r>
                        <a:rPr lang="fr-FR" sz="1400" baseline="0" dirty="0" err="1" smtClean="0"/>
                        <a:t>synchronized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energy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saving</a:t>
                      </a:r>
                      <a:r>
                        <a:rPr lang="fr-FR" sz="1400" baseline="0" dirty="0" smtClean="0"/>
                        <a:t> in </a:t>
                      </a:r>
                      <a:r>
                        <a:rPr lang="fr-FR" sz="1400" baseline="0" dirty="0" err="1" smtClean="0"/>
                        <a:t>timetabling</a:t>
                      </a:r>
                      <a:endParaRPr lang="fr-FR" sz="1400" i="1" dirty="0"/>
                    </a:p>
                  </a:txBody>
                  <a:tcPr/>
                </a:tc>
              </a:tr>
              <a:tr h="606677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Miyatake</a:t>
                      </a:r>
                      <a:r>
                        <a:rPr lang="fr-FR" sz="1800" dirty="0" smtClean="0"/>
                        <a:t> and Ko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(G, </a:t>
                      </a:r>
                      <a:r>
                        <a:rPr lang="fr-FR" sz="1800" b="1" dirty="0" err="1" smtClean="0"/>
                        <a:t>dep-int</a:t>
                      </a:r>
                      <a:r>
                        <a:rPr lang="fr-FR" sz="1800" b="1" dirty="0" smtClean="0"/>
                        <a:t>,</a:t>
                      </a:r>
                      <a:r>
                        <a:rPr lang="fr-FR" sz="1800" b="1" baseline="0" dirty="0" smtClean="0"/>
                        <a:t> </a:t>
                      </a:r>
                      <a:r>
                        <a:rPr lang="fr-FR" sz="1800" b="1" baseline="0" dirty="0" err="1" smtClean="0"/>
                        <a:t>sim</a:t>
                      </a:r>
                      <a:r>
                        <a:rPr lang="fr-FR" sz="1800" b="1" dirty="0" smtClean="0"/>
                        <a:t>)</a:t>
                      </a:r>
                      <a:endParaRPr lang="fr-FR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Numerical</a:t>
                      </a:r>
                      <a:r>
                        <a:rPr lang="fr-FR" sz="1400" dirty="0" smtClean="0"/>
                        <a:t> analyses</a:t>
                      </a:r>
                      <a:r>
                        <a:rPr lang="fr-FR" sz="1400" baseline="0" dirty="0" smtClean="0"/>
                        <a:t> of minimum </a:t>
                      </a:r>
                      <a:r>
                        <a:rPr lang="fr-FR" sz="1400" baseline="0" dirty="0" err="1" smtClean="0"/>
                        <a:t>energy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operation</a:t>
                      </a:r>
                      <a:r>
                        <a:rPr lang="fr-FR" sz="1400" baseline="0" dirty="0" smtClean="0"/>
                        <a:t> of multiple trains </a:t>
                      </a:r>
                      <a:r>
                        <a:rPr lang="fr-FR" sz="1400" baseline="0" dirty="0" err="1" smtClean="0"/>
                        <a:t>under</a:t>
                      </a:r>
                      <a:r>
                        <a:rPr lang="fr-FR" sz="1400" baseline="0" dirty="0" smtClean="0"/>
                        <a:t> DC power </a:t>
                      </a:r>
                      <a:r>
                        <a:rPr lang="fr-FR" sz="1400" baseline="0" dirty="0" err="1" smtClean="0"/>
                        <a:t>feeding</a:t>
                      </a:r>
                      <a:r>
                        <a:rPr lang="fr-FR" sz="1400" baseline="0" dirty="0" smtClean="0"/>
                        <a:t> circuit</a:t>
                      </a:r>
                      <a:endParaRPr lang="fr-FR" sz="1400" i="1" dirty="0"/>
                    </a:p>
                  </a:txBody>
                  <a:tcPr/>
                </a:tc>
              </a:tr>
              <a:tr h="606677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Peña</a:t>
                      </a:r>
                      <a:r>
                        <a:rPr lang="fr-FR" sz="1800" baseline="0" dirty="0" smtClean="0"/>
                        <a:t> et al.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(G, </a:t>
                      </a:r>
                      <a:r>
                        <a:rPr lang="fr-FR" sz="1800" b="1" dirty="0" err="1" smtClean="0"/>
                        <a:t>dep-dwe</a:t>
                      </a:r>
                      <a:r>
                        <a:rPr lang="fr-FR" sz="1800" b="1" dirty="0" smtClean="0"/>
                        <a:t>, lin)</a:t>
                      </a:r>
                      <a:endParaRPr lang="fr-FR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Optimal</a:t>
                      </a:r>
                      <a:r>
                        <a:rPr lang="fr-FR" sz="1400" baseline="0" dirty="0" smtClean="0"/>
                        <a:t> underground </a:t>
                      </a:r>
                      <a:r>
                        <a:rPr lang="fr-FR" sz="1400" baseline="0" dirty="0" err="1" smtClean="0"/>
                        <a:t>timetable</a:t>
                      </a:r>
                      <a:r>
                        <a:rPr lang="fr-FR" sz="1400" baseline="0" dirty="0" smtClean="0"/>
                        <a:t> design </a:t>
                      </a:r>
                      <a:r>
                        <a:rPr lang="fr-FR" sz="1400" baseline="0" dirty="0" err="1" smtClean="0"/>
                        <a:t>based</a:t>
                      </a:r>
                      <a:r>
                        <a:rPr lang="fr-FR" sz="1400" baseline="0" dirty="0" smtClean="0"/>
                        <a:t> on power flow for </a:t>
                      </a:r>
                      <a:r>
                        <a:rPr lang="fr-FR" sz="1400" baseline="0" dirty="0" err="1" smtClean="0"/>
                        <a:t>maximizing</a:t>
                      </a:r>
                      <a:r>
                        <a:rPr lang="fr-FR" sz="1400" baseline="0" dirty="0" smtClean="0"/>
                        <a:t> the use of </a:t>
                      </a:r>
                      <a:r>
                        <a:rPr lang="fr-FR" sz="1400" baseline="0" dirty="0" err="1" smtClean="0"/>
                        <a:t>regenerative-braking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energy</a:t>
                      </a:r>
                      <a:endParaRPr lang="fr-FR" sz="1400" i="1" dirty="0"/>
                    </a:p>
                  </a:txBody>
                  <a:tcPr/>
                </a:tc>
              </a:tr>
              <a:tr h="606677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Nasri</a:t>
                      </a:r>
                      <a:r>
                        <a:rPr lang="fr-FR" sz="1800" dirty="0" smtClean="0"/>
                        <a:t> et al.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(G, </a:t>
                      </a:r>
                      <a:r>
                        <a:rPr lang="fr-FR" sz="1800" b="1" dirty="0" err="1" smtClean="0"/>
                        <a:t>dwe</a:t>
                      </a:r>
                      <a:r>
                        <a:rPr lang="fr-FR" sz="1800" b="1" dirty="0" smtClean="0"/>
                        <a:t>, </a:t>
                      </a:r>
                      <a:r>
                        <a:rPr lang="fr-FR" sz="1800" b="1" dirty="0" err="1" smtClean="0"/>
                        <a:t>sim</a:t>
                      </a:r>
                      <a:r>
                        <a:rPr lang="fr-FR" sz="1800" b="1" dirty="0" smtClean="0"/>
                        <a:t>)  </a:t>
                      </a:r>
                      <a:endParaRPr lang="fr-FR" sz="1800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Timetable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optimization</a:t>
                      </a:r>
                      <a:r>
                        <a:rPr lang="fr-FR" sz="1400" baseline="0" dirty="0" smtClean="0"/>
                        <a:t> for maximum usage of </a:t>
                      </a:r>
                      <a:r>
                        <a:rPr lang="fr-FR" sz="1400" baseline="0" dirty="0" err="1" smtClean="0"/>
                        <a:t>regenerative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energy</a:t>
                      </a:r>
                      <a:r>
                        <a:rPr lang="fr-FR" sz="1400" baseline="0" dirty="0" smtClean="0"/>
                        <a:t> of </a:t>
                      </a:r>
                      <a:r>
                        <a:rPr lang="fr-FR" sz="1400" baseline="0" dirty="0" err="1" smtClean="0"/>
                        <a:t>braking</a:t>
                      </a:r>
                      <a:r>
                        <a:rPr lang="fr-FR" sz="1400" baseline="0" dirty="0" smtClean="0"/>
                        <a:t> in </a:t>
                      </a:r>
                      <a:r>
                        <a:rPr lang="fr-FR" sz="1400" baseline="0" dirty="0" err="1" smtClean="0"/>
                        <a:t>electrical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railways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systems</a:t>
                      </a:r>
                      <a:endParaRPr lang="fr-FR" sz="1400" i="1" dirty="0" smtClean="0"/>
                    </a:p>
                  </a:txBody>
                  <a:tcPr/>
                </a:tc>
              </a:tr>
              <a:tr h="60667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Fournier et al.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(G, </a:t>
                      </a:r>
                      <a:r>
                        <a:rPr lang="fr-FR" sz="1800" b="1" dirty="0" err="1" smtClean="0"/>
                        <a:t>dwe</a:t>
                      </a:r>
                      <a:r>
                        <a:rPr lang="fr-FR" sz="1800" b="1" dirty="0" smtClean="0"/>
                        <a:t>, </a:t>
                      </a:r>
                      <a:r>
                        <a:rPr lang="fr-FR" sz="1800" b="1" dirty="0" err="1" smtClean="0"/>
                        <a:t>nonlin</a:t>
                      </a:r>
                      <a:r>
                        <a:rPr lang="fr-FR" sz="1800" b="1" dirty="0" smtClean="0"/>
                        <a:t>)</a:t>
                      </a:r>
                      <a:r>
                        <a:rPr lang="fr-FR" sz="1800" b="1" baseline="0" dirty="0" smtClean="0"/>
                        <a:t> </a:t>
                      </a:r>
                      <a:endParaRPr lang="fr-FR" sz="1800" b="1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Greedy Heuristic for Optimizing Metro Regenerative Energy Usage</a:t>
                      </a:r>
                      <a:endParaRPr lang="fr-FR" sz="1400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603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Tackling (</a:t>
            </a:r>
            <a:r>
              <a:rPr lang="en-US" sz="3600" dirty="0" err="1" smtClean="0"/>
              <a:t>G,dwe,nonlin</a:t>
            </a:r>
            <a:r>
              <a:rPr lang="en-US" sz="3600" dirty="0" smtClean="0"/>
              <a:t>)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788193" y="1570085"/>
            <a:ext cx="8355807" cy="24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n-lt"/>
              </a:rPr>
              <a:t>G: </a:t>
            </a:r>
            <a:r>
              <a:rPr lang="en-US" sz="2800" dirty="0" smtClean="0">
                <a:latin typeface="+mn-lt"/>
              </a:rPr>
              <a:t>Global energy consumption minimization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b="1" dirty="0" err="1" smtClean="0">
                <a:latin typeface="+mn-lt"/>
              </a:rPr>
              <a:t>dwe</a:t>
            </a:r>
            <a:r>
              <a:rPr lang="en-US" sz="2800" b="1" dirty="0" smtClean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Dwell times modifications, rest fixed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b="1" dirty="0" err="1" smtClean="0">
                <a:latin typeface="+mn-lt"/>
              </a:rPr>
              <a:t>nonlin</a:t>
            </a:r>
            <a:r>
              <a:rPr lang="en-US" sz="2800" b="1" dirty="0" smtClean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Power flow based objective function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+10000 variables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Non-linear objective function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No dedicated algorithm</a:t>
            </a: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1600" dirty="0" smtClean="0">
              <a:latin typeface="+mn-lt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63217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9" y="2437821"/>
            <a:ext cx="7540625" cy="1143000"/>
          </a:xfrm>
        </p:spPr>
        <p:txBody>
          <a:bodyPr/>
          <a:lstStyle/>
          <a:p>
            <a:r>
              <a:rPr lang="fr-FR" sz="7200" dirty="0" smtClean="0"/>
              <a:t>Instant Power </a:t>
            </a:r>
            <a:r>
              <a:rPr lang="fr-FR" sz="7200" dirty="0" err="1" smtClean="0"/>
              <a:t>Demand</a:t>
            </a:r>
            <a:endParaRPr lang="fr-FR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6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698" y="1673226"/>
            <a:ext cx="7650163" cy="12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Bottleneck of the optimization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Arithmetic sum of the instant power demands computed with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a power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flow at each time interval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 objective function </a:t>
            </a:r>
            <a:r>
              <a:rPr lang="en-US" sz="3600" i="1" dirty="0" smtClean="0"/>
              <a:t>G</a:t>
            </a:r>
            <a:endParaRPr lang="en-US" sz="3600" dirty="0" smtClean="0"/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293822"/>
              </p:ext>
            </p:extLst>
          </p:nvPr>
        </p:nvGraphicFramePr>
        <p:xfrm>
          <a:off x="167767" y="2688111"/>
          <a:ext cx="6087487" cy="372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2533" y="4572000"/>
                <a:ext cx="2393026" cy="1143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𝐺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𝑇𝑖𝑚𝑒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𝑠𝑡𝑒𝑝𝑠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533" y="4572000"/>
                <a:ext cx="2393026" cy="11436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rot="16200000">
            <a:off x="5809128" y="3618587"/>
            <a:ext cx="595214" cy="331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79077" y="2747127"/>
                <a:ext cx="25573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fr-FR" sz="2000" dirty="0" smtClean="0"/>
                  <a:t>:</a:t>
                </a:r>
                <a:r>
                  <a:rPr lang="fr-FR" sz="1600" dirty="0" smtClean="0">
                    <a:latin typeface="+mn-lt"/>
                  </a:rPr>
                  <a:t> instant power </a:t>
                </a:r>
                <a:r>
                  <a:rPr lang="fr-FR" sz="1600" dirty="0" err="1" smtClean="0">
                    <a:latin typeface="+mn-lt"/>
                  </a:rPr>
                  <a:t>demand</a:t>
                </a:r>
                <a:r>
                  <a:rPr lang="fr-FR" sz="1600" dirty="0" smtClean="0">
                    <a:latin typeface="+mn-lt"/>
                  </a:rPr>
                  <a:t> of time </a:t>
                </a:r>
                <a:r>
                  <a:rPr lang="fr-FR" sz="1600" dirty="0" err="1" smtClean="0">
                    <a:latin typeface="+mn-lt"/>
                  </a:rPr>
                  <a:t>step</a:t>
                </a:r>
                <a:r>
                  <a:rPr lang="fr-FR" sz="1600" dirty="0" smtClean="0">
                    <a:latin typeface="+mn-lt"/>
                  </a:rPr>
                  <a:t> 20</a:t>
                </a:r>
                <a:endParaRPr lang="fr-F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77" y="2747127"/>
                <a:ext cx="255735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90" t="-3774" r="-476" b="-113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31317E12-70F0-4FD9-9A65-915C4E722138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793749" y="6043939"/>
            <a:ext cx="57102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latin typeface="+mn-lt"/>
              </a:rPr>
              <a:t>0      15       30      45      60      75       90     105    120    135    150    165     180    195    210    225    240    255    270     285    300    315    </a:t>
            </a:r>
            <a:endParaRPr lang="fr-FR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4308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3813175"/>
            <a:ext cx="8459788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dirty="0" smtClean="0"/>
              <a:t>How to evaluate the transfer of energy between </a:t>
            </a:r>
            <a:r>
              <a:rPr lang="en-US" sz="2800" dirty="0" smtClean="0"/>
              <a:t>metros </a:t>
            </a:r>
            <a:r>
              <a:rPr lang="en-US" sz="2800" dirty="0" smtClean="0"/>
              <a:t>and the total amount of energy flowing through the electric substations ?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Instant Power Demand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337" y="1602890"/>
            <a:ext cx="60404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Joule effects in the third </a:t>
            </a:r>
            <a:r>
              <a:rPr lang="en-US" sz="2800" dirty="0" smtClean="0">
                <a:latin typeface="+mn-lt"/>
              </a:rPr>
              <a:t>rail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Non </a:t>
            </a:r>
            <a:r>
              <a:rPr lang="en-US" sz="2800" dirty="0" smtClean="0">
                <a:latin typeface="+mn-lt"/>
              </a:rPr>
              <a:t>linear </a:t>
            </a:r>
            <a:r>
              <a:rPr lang="en-US" sz="2800" dirty="0">
                <a:latin typeface="+mn-lt"/>
              </a:rPr>
              <a:t>electricity </a:t>
            </a:r>
            <a:r>
              <a:rPr lang="en-US" sz="2800" dirty="0" smtClean="0">
                <a:latin typeface="+mn-lt"/>
              </a:rPr>
              <a:t>equations</a:t>
            </a:r>
            <a:endParaRPr lang="en-US" sz="2800" dirty="0">
              <a:latin typeface="+mn-lt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9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4010" y="3755571"/>
            <a:ext cx="8642402" cy="114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Down Arrow 5"/>
          <p:cNvSpPr/>
          <p:nvPr/>
        </p:nvSpPr>
        <p:spPr>
          <a:xfrm>
            <a:off x="152745" y="3322758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own Arrow 8"/>
          <p:cNvSpPr/>
          <p:nvPr/>
        </p:nvSpPr>
        <p:spPr>
          <a:xfrm>
            <a:off x="785886" y="3322757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Down Arrow 9"/>
          <p:cNvSpPr/>
          <p:nvPr/>
        </p:nvSpPr>
        <p:spPr>
          <a:xfrm>
            <a:off x="1662186" y="3322758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Down Arrow 10"/>
          <p:cNvSpPr/>
          <p:nvPr/>
        </p:nvSpPr>
        <p:spPr>
          <a:xfrm>
            <a:off x="2203206" y="3322756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own Arrow 11"/>
          <p:cNvSpPr/>
          <p:nvPr/>
        </p:nvSpPr>
        <p:spPr>
          <a:xfrm>
            <a:off x="3323346" y="3322758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wn Arrow 12"/>
          <p:cNvSpPr/>
          <p:nvPr/>
        </p:nvSpPr>
        <p:spPr>
          <a:xfrm>
            <a:off x="4245366" y="3322755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wn Arrow 13"/>
          <p:cNvSpPr/>
          <p:nvPr/>
        </p:nvSpPr>
        <p:spPr>
          <a:xfrm>
            <a:off x="5418846" y="3322754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wn Arrow 14"/>
          <p:cNvSpPr/>
          <p:nvPr/>
        </p:nvSpPr>
        <p:spPr>
          <a:xfrm>
            <a:off x="6676146" y="3322753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wn Arrow 15"/>
          <p:cNvSpPr/>
          <p:nvPr/>
        </p:nvSpPr>
        <p:spPr>
          <a:xfrm>
            <a:off x="8789356" y="3322751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wn Arrow 17"/>
          <p:cNvSpPr/>
          <p:nvPr/>
        </p:nvSpPr>
        <p:spPr>
          <a:xfrm>
            <a:off x="7361946" y="3322752"/>
            <a:ext cx="154112" cy="36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75" y="2843147"/>
            <a:ext cx="524073" cy="4096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" y="2843147"/>
            <a:ext cx="524073" cy="4096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05" y="2843147"/>
            <a:ext cx="524073" cy="4096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65" y="2843147"/>
            <a:ext cx="524073" cy="4096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65" y="2843147"/>
            <a:ext cx="524073" cy="4096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65" y="2843147"/>
            <a:ext cx="524073" cy="40962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22031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rgbClr val="1E4191"/>
                </a:solidFill>
                <a:latin typeface="GE Inspira Pitch"/>
              </a:rPr>
              <a:t>S1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110" y="2381480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S2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2843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S3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059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S4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44069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8717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1458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S7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Metro Line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10" y="4260029"/>
            <a:ext cx="39084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Electric points being: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Metro platforms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Electric </a:t>
            </a:r>
            <a:r>
              <a:rPr lang="en-US" sz="2800" dirty="0" smtClean="0">
                <a:latin typeface="+mn-lt"/>
              </a:rPr>
              <a:t>substations</a:t>
            </a:r>
            <a:endParaRPr lang="en-US" sz="2800" dirty="0">
              <a:latin typeface="+mn-lt"/>
            </a:endParaRPr>
          </a:p>
        </p:txBody>
      </p:sp>
      <p:pic>
        <p:nvPicPr>
          <p:cNvPr id="3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4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22031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rgbClr val="1E4191"/>
                </a:solidFill>
                <a:latin typeface="GE Inspira Pitch"/>
              </a:rPr>
              <a:t>S1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110" y="2381480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S2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2843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S3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059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S4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44069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8717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1458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856238" y="3678303"/>
            <a:ext cx="290079" cy="108176"/>
            <a:chOff x="4245366" y="1162050"/>
            <a:chExt cx="1674422" cy="533400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187126" y="3678303"/>
            <a:ext cx="290079" cy="108176"/>
            <a:chOff x="4245366" y="1162050"/>
            <a:chExt cx="1674422" cy="533400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80307" y="3678303"/>
            <a:ext cx="290079" cy="108176"/>
            <a:chOff x="4245366" y="1162050"/>
            <a:chExt cx="1674422" cy="533400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703963" y="3678303"/>
            <a:ext cx="290079" cy="108176"/>
            <a:chOff x="4245366" y="1162050"/>
            <a:chExt cx="1674422" cy="53340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712331" y="3677337"/>
            <a:ext cx="290079" cy="108176"/>
            <a:chOff x="4245366" y="1162050"/>
            <a:chExt cx="1674422" cy="533400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751838" y="3678303"/>
            <a:ext cx="290079" cy="108176"/>
            <a:chOff x="4245366" y="1162050"/>
            <a:chExt cx="1674422" cy="533400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5951988" y="3678303"/>
            <a:ext cx="290079" cy="108176"/>
            <a:chOff x="4245366" y="1162050"/>
            <a:chExt cx="1674422" cy="5334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7013780" y="3678303"/>
            <a:ext cx="290079" cy="108176"/>
            <a:chOff x="4245366" y="1162050"/>
            <a:chExt cx="1674422" cy="533400"/>
          </a:xfrm>
        </p:grpSpPr>
        <p:cxnSp>
          <p:nvCxnSpPr>
            <p:cNvPr id="122" name="Straight Connector 12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8028438" y="3678303"/>
            <a:ext cx="290079" cy="108176"/>
            <a:chOff x="4245366" y="1162050"/>
            <a:chExt cx="1674422" cy="533400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8318517" y="3739152"/>
            <a:ext cx="547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03859" y="3722732"/>
            <a:ext cx="724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42067" y="3722732"/>
            <a:ext cx="771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041917" y="3722732"/>
            <a:ext cx="910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002410" y="3739152"/>
            <a:ext cx="749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994042" y="3722732"/>
            <a:ext cx="71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2146317" y="3722732"/>
            <a:ext cx="55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1477205" y="3723698"/>
            <a:ext cx="379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670386" y="3722732"/>
            <a:ext cx="51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29801" y="3722732"/>
            <a:ext cx="150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206940" y="37022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Oval 149"/>
          <p:cNvSpPr/>
          <p:nvPr/>
        </p:nvSpPr>
        <p:spPr>
          <a:xfrm>
            <a:off x="840082" y="3699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Oval 150"/>
          <p:cNvSpPr/>
          <p:nvPr/>
        </p:nvSpPr>
        <p:spPr>
          <a:xfrm>
            <a:off x="171638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Oval 152"/>
          <p:cNvSpPr/>
          <p:nvPr/>
        </p:nvSpPr>
        <p:spPr>
          <a:xfrm>
            <a:off x="2257402" y="36993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Oval 153"/>
          <p:cNvSpPr/>
          <p:nvPr/>
        </p:nvSpPr>
        <p:spPr>
          <a:xfrm>
            <a:off x="337754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Oval 154"/>
          <p:cNvSpPr/>
          <p:nvPr/>
        </p:nvSpPr>
        <p:spPr>
          <a:xfrm>
            <a:off x="4299562" y="371725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Oval 155"/>
          <p:cNvSpPr/>
          <p:nvPr/>
        </p:nvSpPr>
        <p:spPr>
          <a:xfrm>
            <a:off x="547409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Oval 156"/>
          <p:cNvSpPr/>
          <p:nvPr/>
        </p:nvSpPr>
        <p:spPr>
          <a:xfrm>
            <a:off x="673034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Oval 157"/>
          <p:cNvSpPr/>
          <p:nvPr/>
        </p:nvSpPr>
        <p:spPr>
          <a:xfrm>
            <a:off x="7416142" y="36983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Oval 158"/>
          <p:cNvSpPr/>
          <p:nvPr/>
        </p:nvSpPr>
        <p:spPr>
          <a:xfrm>
            <a:off x="8843551" y="37095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359950" y="377701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1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166769" y="3777018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2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835881" y="377701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3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683606" y="377701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4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691974" y="377359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731481" y="377359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6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931631" y="377404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7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993423" y="377404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8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8008081" y="377701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9</a:t>
            </a:r>
          </a:p>
        </p:txBody>
      </p:sp>
      <p:cxnSp>
        <p:nvCxnSpPr>
          <p:cNvPr id="169" name="Straight Connector 168"/>
          <p:cNvCxnSpPr>
            <a:stCxn id="148" idx="4"/>
          </p:cNvCxnSpPr>
          <p:nvPr/>
        </p:nvCxnSpPr>
        <p:spPr>
          <a:xfrm flipH="1" flipV="1">
            <a:off x="229799" y="3336268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52400" y="333626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563" y="3302930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 flipV="1">
            <a:off x="229800" y="3151341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53474" y="3151341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79235" y="3132291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00357" y="3112437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1739240" y="3336268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661841" y="333626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700004" y="3302930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1739241" y="3151341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662915" y="3151341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688676" y="3132291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709798" y="3112437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/>
          <p:cNvGrpSpPr/>
          <p:nvPr/>
        </p:nvGrpSpPr>
        <p:grpSpPr>
          <a:xfrm>
            <a:off x="3323537" y="3095902"/>
            <a:ext cx="153728" cy="635523"/>
            <a:chOff x="1399805" y="2968875"/>
            <a:chExt cx="153728" cy="635523"/>
          </a:xfrm>
        </p:grpSpPr>
        <p:cxnSp>
          <p:nvCxnSpPr>
            <p:cNvPr id="194" name="Straight Connector 193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5420088" y="3096868"/>
            <a:ext cx="153728" cy="635523"/>
            <a:chOff x="1399805" y="2968875"/>
            <a:chExt cx="153728" cy="635523"/>
          </a:xfrm>
        </p:grpSpPr>
        <p:cxnSp>
          <p:nvCxnSpPr>
            <p:cNvPr id="203" name="Straight Connector 202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>
            <a:off x="6676337" y="3096868"/>
            <a:ext cx="153728" cy="635523"/>
            <a:chOff x="1399805" y="2968875"/>
            <a:chExt cx="153728" cy="635523"/>
          </a:xfrm>
        </p:grpSpPr>
        <p:cxnSp>
          <p:nvCxnSpPr>
            <p:cNvPr id="211" name="Straight Connector 210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8789548" y="3096868"/>
            <a:ext cx="153728" cy="635523"/>
            <a:chOff x="1399805" y="2968875"/>
            <a:chExt cx="153728" cy="635523"/>
          </a:xfrm>
        </p:grpSpPr>
        <p:cxnSp>
          <p:nvCxnSpPr>
            <p:cNvPr id="219" name="Straight Connector 218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ectangle 225"/>
          <p:cNvSpPr/>
          <p:nvPr/>
        </p:nvSpPr>
        <p:spPr>
          <a:xfrm>
            <a:off x="229799" y="3196622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1731296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400938" y="3179818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477380" y="3179817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6775803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351527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-22031" y="287434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ESS1</a:t>
            </a:r>
            <a:endParaRPr lang="fr-FR" dirty="0"/>
          </a:p>
        </p:txBody>
      </p:sp>
      <p:sp>
        <p:nvSpPr>
          <p:cNvPr id="234" name="TextBox 233"/>
          <p:cNvSpPr txBox="1"/>
          <p:nvPr/>
        </p:nvSpPr>
        <p:spPr>
          <a:xfrm>
            <a:off x="1486335" y="287434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ESS2</a:t>
            </a:r>
            <a:endParaRPr lang="fr-FR" dirty="0"/>
          </a:p>
        </p:txBody>
      </p:sp>
      <p:sp>
        <p:nvSpPr>
          <p:cNvPr id="235" name="TextBox 234"/>
          <p:cNvSpPr txBox="1"/>
          <p:nvPr/>
        </p:nvSpPr>
        <p:spPr>
          <a:xfrm>
            <a:off x="3148031" y="2874341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ESS3</a:t>
            </a:r>
            <a:endParaRPr lang="fr-FR" dirty="0"/>
          </a:p>
        </p:txBody>
      </p:sp>
      <p:sp>
        <p:nvSpPr>
          <p:cNvPr id="236" name="TextBox 235"/>
          <p:cNvSpPr txBox="1"/>
          <p:nvPr/>
        </p:nvSpPr>
        <p:spPr>
          <a:xfrm>
            <a:off x="5238081" y="287475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ESS4</a:t>
            </a:r>
            <a:endParaRPr lang="fr-FR" dirty="0"/>
          </a:p>
        </p:txBody>
      </p:sp>
      <p:sp>
        <p:nvSpPr>
          <p:cNvPr id="237" name="TextBox 236"/>
          <p:cNvSpPr txBox="1"/>
          <p:nvPr/>
        </p:nvSpPr>
        <p:spPr>
          <a:xfrm>
            <a:off x="6500831" y="287350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ESS5</a:t>
            </a:r>
            <a:endParaRPr lang="fr-FR" dirty="0"/>
          </a:p>
        </p:txBody>
      </p:sp>
      <p:sp>
        <p:nvSpPr>
          <p:cNvPr id="238" name="TextBox 237"/>
          <p:cNvSpPr txBox="1"/>
          <p:nvPr/>
        </p:nvSpPr>
        <p:spPr>
          <a:xfrm>
            <a:off x="8615117" y="287475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ESS6</a:t>
            </a:r>
            <a:endParaRPr lang="fr-FR" dirty="0"/>
          </a:p>
        </p:txBody>
      </p:sp>
      <p:sp>
        <p:nvSpPr>
          <p:cNvPr id="170" name="TextBox 169"/>
          <p:cNvSpPr txBox="1"/>
          <p:nvPr/>
        </p:nvSpPr>
        <p:spPr>
          <a:xfrm>
            <a:off x="306477" y="4473566"/>
            <a:ext cx="8232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n-lt"/>
              </a:rPr>
              <a:t>Electric </a:t>
            </a:r>
            <a:r>
              <a:rPr lang="fr-FR" sz="2800" dirty="0" err="1">
                <a:latin typeface="+mn-lt"/>
              </a:rPr>
              <a:t>substations</a:t>
            </a:r>
            <a:r>
              <a:rPr lang="fr-FR" sz="2800" dirty="0">
                <a:latin typeface="+mn-lt"/>
              </a:rPr>
              <a:t> are </a:t>
            </a:r>
            <a:r>
              <a:rPr lang="fr-FR" sz="2800" dirty="0" err="1">
                <a:latin typeface="+mn-lt"/>
              </a:rPr>
              <a:t>represented</a:t>
            </a:r>
            <a:r>
              <a:rPr lang="fr-FR" sz="2800" dirty="0">
                <a:latin typeface="+mn-lt"/>
              </a:rPr>
              <a:t> by a </a:t>
            </a:r>
            <a:r>
              <a:rPr lang="fr-FR" sz="2800" i="1" dirty="0">
                <a:latin typeface="+mn-lt"/>
              </a:rPr>
              <a:t>voltage source</a:t>
            </a:r>
            <a:r>
              <a:rPr lang="fr-FR" sz="2800" dirty="0">
                <a:latin typeface="+mn-lt"/>
              </a:rPr>
              <a:t>. Metro </a:t>
            </a:r>
            <a:r>
              <a:rPr lang="fr-FR" sz="2800" dirty="0" err="1">
                <a:latin typeface="+mn-lt"/>
              </a:rPr>
              <a:t>platforms</a:t>
            </a:r>
            <a:r>
              <a:rPr lang="fr-FR" sz="2800" dirty="0">
                <a:latin typeface="+mn-lt"/>
              </a:rPr>
              <a:t> by an </a:t>
            </a:r>
            <a:r>
              <a:rPr lang="fr-FR" sz="2800" dirty="0" err="1">
                <a:latin typeface="+mn-lt"/>
              </a:rPr>
              <a:t>electrical</a:t>
            </a:r>
            <a:r>
              <a:rPr lang="fr-FR" sz="2800" dirty="0">
                <a:latin typeface="+mn-lt"/>
              </a:rPr>
              <a:t> </a:t>
            </a:r>
            <a:r>
              <a:rPr lang="fr-FR" sz="2800" i="1" dirty="0" err="1">
                <a:latin typeface="+mn-lt"/>
              </a:rPr>
              <a:t>potential</a:t>
            </a:r>
            <a:r>
              <a:rPr lang="fr-FR" sz="2800" i="1" dirty="0">
                <a:latin typeface="+mn-lt"/>
              </a:rPr>
              <a:t> point</a:t>
            </a:r>
            <a:r>
              <a:rPr lang="fr-FR" sz="2800" dirty="0">
                <a:latin typeface="+mn-lt"/>
              </a:rPr>
              <a:t>.</a:t>
            </a:r>
          </a:p>
        </p:txBody>
      </p:sp>
      <p:sp>
        <p:nvSpPr>
          <p:cNvPr id="172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Metro Line Model</a:t>
            </a:r>
          </a:p>
        </p:txBody>
      </p:sp>
      <p:pic>
        <p:nvPicPr>
          <p:cNvPr id="1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6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22031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rgbClr val="1E4191"/>
                </a:solidFill>
                <a:latin typeface="GE Inspira Pitch"/>
              </a:rPr>
              <a:t>S1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110" y="2381480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S2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2843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S3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059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S4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44069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S5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8717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S6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61458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856238" y="3678303"/>
            <a:ext cx="290079" cy="108176"/>
            <a:chOff x="4245366" y="1162050"/>
            <a:chExt cx="1674422" cy="533400"/>
          </a:xfrm>
        </p:grpSpPr>
        <p:cxnSp>
          <p:nvCxnSpPr>
            <p:cNvPr id="66" name="Straight Connector 6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187126" y="3678303"/>
            <a:ext cx="290079" cy="108176"/>
            <a:chOff x="4245366" y="1162050"/>
            <a:chExt cx="1674422" cy="533400"/>
          </a:xfrm>
        </p:grpSpPr>
        <p:cxnSp>
          <p:nvCxnSpPr>
            <p:cNvPr id="74" name="Straight Connector 73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380307" y="3678303"/>
            <a:ext cx="290079" cy="108176"/>
            <a:chOff x="4245366" y="1162050"/>
            <a:chExt cx="1674422" cy="533400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703963" y="3678303"/>
            <a:ext cx="290079" cy="108176"/>
            <a:chOff x="4245366" y="1162050"/>
            <a:chExt cx="1674422" cy="533400"/>
          </a:xfrm>
        </p:grpSpPr>
        <p:cxnSp>
          <p:nvCxnSpPr>
            <p:cNvPr id="90" name="Straight Connector 8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712331" y="3677337"/>
            <a:ext cx="290079" cy="108176"/>
            <a:chOff x="4245366" y="1162050"/>
            <a:chExt cx="1674422" cy="533400"/>
          </a:xfrm>
        </p:grpSpPr>
        <p:cxnSp>
          <p:nvCxnSpPr>
            <p:cNvPr id="98" name="Straight Connector 9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4751838" y="3678303"/>
            <a:ext cx="290079" cy="108176"/>
            <a:chOff x="4245366" y="1162050"/>
            <a:chExt cx="1674422" cy="533400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5951988" y="3678303"/>
            <a:ext cx="290079" cy="108176"/>
            <a:chOff x="4245366" y="1162050"/>
            <a:chExt cx="1674422" cy="53340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7013780" y="3678303"/>
            <a:ext cx="290079" cy="108176"/>
            <a:chOff x="4245366" y="1162050"/>
            <a:chExt cx="1674422" cy="533400"/>
          </a:xfrm>
        </p:grpSpPr>
        <p:cxnSp>
          <p:nvCxnSpPr>
            <p:cNvPr id="122" name="Straight Connector 12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8028438" y="3678303"/>
            <a:ext cx="290079" cy="108176"/>
            <a:chOff x="4245366" y="1162050"/>
            <a:chExt cx="1674422" cy="533400"/>
          </a:xfrm>
        </p:grpSpPr>
        <p:cxnSp>
          <p:nvCxnSpPr>
            <p:cNvPr id="130" name="Straight Connector 12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8318517" y="3739152"/>
            <a:ext cx="547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03859" y="3722732"/>
            <a:ext cx="724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42067" y="3722732"/>
            <a:ext cx="771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041917" y="3722732"/>
            <a:ext cx="910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4002410" y="3739152"/>
            <a:ext cx="749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>
            <a:off x="2994042" y="3722732"/>
            <a:ext cx="71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2146317" y="3722732"/>
            <a:ext cx="55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1477205" y="3723698"/>
            <a:ext cx="379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670386" y="3722732"/>
            <a:ext cx="51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229801" y="3722732"/>
            <a:ext cx="150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206940" y="37022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Oval 149"/>
          <p:cNvSpPr/>
          <p:nvPr/>
        </p:nvSpPr>
        <p:spPr>
          <a:xfrm>
            <a:off x="840082" y="3699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Oval 150"/>
          <p:cNvSpPr/>
          <p:nvPr/>
        </p:nvSpPr>
        <p:spPr>
          <a:xfrm>
            <a:off x="171638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Oval 152"/>
          <p:cNvSpPr/>
          <p:nvPr/>
        </p:nvSpPr>
        <p:spPr>
          <a:xfrm>
            <a:off x="2257402" y="36993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Oval 153"/>
          <p:cNvSpPr/>
          <p:nvPr/>
        </p:nvSpPr>
        <p:spPr>
          <a:xfrm>
            <a:off x="337754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Oval 154"/>
          <p:cNvSpPr/>
          <p:nvPr/>
        </p:nvSpPr>
        <p:spPr>
          <a:xfrm>
            <a:off x="4299562" y="371725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Oval 155"/>
          <p:cNvSpPr/>
          <p:nvPr/>
        </p:nvSpPr>
        <p:spPr>
          <a:xfrm>
            <a:off x="547409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Oval 156"/>
          <p:cNvSpPr/>
          <p:nvPr/>
        </p:nvSpPr>
        <p:spPr>
          <a:xfrm>
            <a:off x="673034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Oval 157"/>
          <p:cNvSpPr/>
          <p:nvPr/>
        </p:nvSpPr>
        <p:spPr>
          <a:xfrm>
            <a:off x="7416142" y="36983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Oval 158"/>
          <p:cNvSpPr/>
          <p:nvPr/>
        </p:nvSpPr>
        <p:spPr>
          <a:xfrm>
            <a:off x="8843551" y="37095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359950" y="377701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1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1166769" y="3777018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2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835881" y="377701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3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683606" y="377701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4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691974" y="377359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5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731481" y="377359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6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931631" y="377404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7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6993423" y="377404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8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8008081" y="377701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9</a:t>
            </a:r>
          </a:p>
        </p:txBody>
      </p:sp>
      <p:cxnSp>
        <p:nvCxnSpPr>
          <p:cNvPr id="169" name="Straight Connector 168"/>
          <p:cNvCxnSpPr>
            <a:stCxn id="148" idx="4"/>
          </p:cNvCxnSpPr>
          <p:nvPr/>
        </p:nvCxnSpPr>
        <p:spPr>
          <a:xfrm flipH="1" flipV="1">
            <a:off x="229799" y="3336268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52400" y="333626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90563" y="3302930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 flipV="1">
            <a:off x="229800" y="3151341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53474" y="3151341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179235" y="3132291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00357" y="3112437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1739240" y="3336268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661841" y="333626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1700004" y="3302930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1739241" y="3151341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1662915" y="3151341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688676" y="3132291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709798" y="3112437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/>
          <p:cNvGrpSpPr/>
          <p:nvPr/>
        </p:nvGrpSpPr>
        <p:grpSpPr>
          <a:xfrm>
            <a:off x="3323537" y="3095902"/>
            <a:ext cx="153728" cy="635523"/>
            <a:chOff x="1399805" y="2968875"/>
            <a:chExt cx="153728" cy="635523"/>
          </a:xfrm>
        </p:grpSpPr>
        <p:cxnSp>
          <p:nvCxnSpPr>
            <p:cNvPr id="194" name="Straight Connector 193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5420088" y="3096868"/>
            <a:ext cx="153728" cy="635523"/>
            <a:chOff x="1399805" y="2968875"/>
            <a:chExt cx="153728" cy="635523"/>
          </a:xfrm>
        </p:grpSpPr>
        <p:cxnSp>
          <p:nvCxnSpPr>
            <p:cNvPr id="203" name="Straight Connector 202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>
            <a:off x="6676337" y="3096868"/>
            <a:ext cx="153728" cy="635523"/>
            <a:chOff x="1399805" y="2968875"/>
            <a:chExt cx="153728" cy="635523"/>
          </a:xfrm>
        </p:grpSpPr>
        <p:cxnSp>
          <p:nvCxnSpPr>
            <p:cNvPr id="211" name="Straight Connector 210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/>
          <p:cNvGrpSpPr/>
          <p:nvPr/>
        </p:nvGrpSpPr>
        <p:grpSpPr>
          <a:xfrm>
            <a:off x="8789548" y="3096868"/>
            <a:ext cx="153728" cy="635523"/>
            <a:chOff x="1399805" y="2968875"/>
            <a:chExt cx="153728" cy="635523"/>
          </a:xfrm>
        </p:grpSpPr>
        <p:cxnSp>
          <p:nvCxnSpPr>
            <p:cNvPr id="219" name="Straight Connector 218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Rectangle 225"/>
          <p:cNvSpPr/>
          <p:nvPr/>
        </p:nvSpPr>
        <p:spPr>
          <a:xfrm>
            <a:off x="229799" y="3196622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1731296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400938" y="3179818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477380" y="3179817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6775803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351527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0" y="4131264"/>
            <a:ext cx="502352" cy="172603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81" y="4131264"/>
            <a:ext cx="502352" cy="1726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514" y="4303867"/>
            <a:ext cx="185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P</a:t>
            </a:r>
            <a:r>
              <a:rPr lang="fr-FR" sz="2000" baseline="-25000" dirty="0" err="1" smtClean="0">
                <a:latin typeface="+mj-lt"/>
              </a:rPr>
              <a:t>acc</a:t>
            </a:r>
            <a:r>
              <a:rPr lang="fr-FR" sz="2000" dirty="0" smtClean="0">
                <a:latin typeface="+mj-lt"/>
              </a:rPr>
              <a:t>=1.5MW</a:t>
            </a:r>
            <a:endParaRPr lang="fr-FR" sz="2000" dirty="0">
              <a:latin typeface="+mj-lt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420649" y="3777019"/>
            <a:ext cx="152605" cy="33597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TextBox 175"/>
          <p:cNvSpPr txBox="1"/>
          <p:nvPr/>
        </p:nvSpPr>
        <p:spPr>
          <a:xfrm>
            <a:off x="4757472" y="4303867"/>
            <a:ext cx="163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P</a:t>
            </a:r>
            <a:r>
              <a:rPr lang="fr-FR" sz="2000" baseline="-25000" dirty="0" err="1" smtClean="0">
                <a:latin typeface="+mj-lt"/>
              </a:rPr>
              <a:t>brk</a:t>
            </a:r>
            <a:r>
              <a:rPr lang="fr-FR" sz="2000" dirty="0" smtClean="0">
                <a:latin typeface="+mj-lt"/>
              </a:rPr>
              <a:t>=0.5MW</a:t>
            </a:r>
            <a:endParaRPr lang="fr-FR" sz="2000" dirty="0">
              <a:latin typeface="+mj-lt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88950" y="3790670"/>
            <a:ext cx="139806" cy="3616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700" y="1535094"/>
            <a:ext cx="7560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Trains </a:t>
            </a:r>
            <a:r>
              <a:rPr lang="fr-FR" sz="2400" dirty="0" err="1" smtClean="0">
                <a:latin typeface="+mj-lt"/>
              </a:rPr>
              <a:t>accelerate</a:t>
            </a:r>
            <a:r>
              <a:rPr lang="fr-FR" sz="2400" dirty="0" smtClean="0">
                <a:latin typeface="+mj-lt"/>
              </a:rPr>
              <a:t> or </a:t>
            </a:r>
            <a:r>
              <a:rPr lang="fr-FR" sz="2400" dirty="0" err="1" smtClean="0">
                <a:latin typeface="+mj-lt"/>
              </a:rPr>
              <a:t>brake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i="1" dirty="0" err="1" smtClean="0">
                <a:latin typeface="+mj-lt"/>
              </a:rPr>
              <a:t>near</a:t>
            </a:r>
            <a:r>
              <a:rPr lang="fr-FR" sz="2400" dirty="0" smtClean="0">
                <a:latin typeface="+mj-lt"/>
              </a:rPr>
              <a:t> a </a:t>
            </a:r>
            <a:r>
              <a:rPr lang="fr-FR" sz="2400" dirty="0" err="1" smtClean="0">
                <a:latin typeface="+mj-lt"/>
              </a:rPr>
              <a:t>metro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platform</a:t>
            </a:r>
            <a:r>
              <a:rPr lang="fr-FR" sz="2400" dirty="0" smtClean="0">
                <a:latin typeface="+mj-lt"/>
              </a:rPr>
              <a:t>.</a:t>
            </a:r>
          </a:p>
          <a:p>
            <a:r>
              <a:rPr lang="fr-FR" sz="2400" dirty="0" err="1" smtClean="0">
                <a:latin typeface="+mj-lt"/>
              </a:rPr>
              <a:t>They</a:t>
            </a:r>
            <a:r>
              <a:rPr lang="fr-FR" sz="2400" dirty="0" smtClean="0">
                <a:latin typeface="+mj-lt"/>
              </a:rPr>
              <a:t> consume or </a:t>
            </a:r>
            <a:r>
              <a:rPr lang="fr-FR" sz="2400" dirty="0" err="1" smtClean="0">
                <a:latin typeface="+mj-lt"/>
              </a:rPr>
              <a:t>produce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i="1" dirty="0" smtClean="0">
                <a:latin typeface="+mj-lt"/>
              </a:rPr>
              <a:t>power</a:t>
            </a:r>
            <a:r>
              <a:rPr lang="fr-FR" sz="2400" dirty="0" smtClean="0">
                <a:latin typeface="+mj-lt"/>
              </a:rPr>
              <a:t>.</a:t>
            </a:r>
            <a:endParaRPr lang="fr-FR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031" y="287434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ESS1</a:t>
            </a:r>
            <a:endParaRPr lang="fr-FR" dirty="0"/>
          </a:p>
        </p:txBody>
      </p:sp>
      <p:sp>
        <p:nvSpPr>
          <p:cNvPr id="179" name="TextBox 178"/>
          <p:cNvSpPr txBox="1"/>
          <p:nvPr/>
        </p:nvSpPr>
        <p:spPr>
          <a:xfrm>
            <a:off x="1486335" y="287434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ESS2</a:t>
            </a:r>
            <a:endParaRPr lang="fr-FR" dirty="0"/>
          </a:p>
        </p:txBody>
      </p:sp>
      <p:sp>
        <p:nvSpPr>
          <p:cNvPr id="182" name="TextBox 181"/>
          <p:cNvSpPr txBox="1"/>
          <p:nvPr/>
        </p:nvSpPr>
        <p:spPr>
          <a:xfrm>
            <a:off x="3148031" y="2874341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ESS3</a:t>
            </a:r>
            <a:endParaRPr lang="fr-FR" dirty="0"/>
          </a:p>
        </p:txBody>
      </p:sp>
      <p:sp>
        <p:nvSpPr>
          <p:cNvPr id="183" name="TextBox 182"/>
          <p:cNvSpPr txBox="1"/>
          <p:nvPr/>
        </p:nvSpPr>
        <p:spPr>
          <a:xfrm>
            <a:off x="5238081" y="287475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ESS4</a:t>
            </a:r>
            <a:endParaRPr lang="fr-FR" dirty="0"/>
          </a:p>
        </p:txBody>
      </p:sp>
      <p:sp>
        <p:nvSpPr>
          <p:cNvPr id="184" name="TextBox 183"/>
          <p:cNvSpPr txBox="1"/>
          <p:nvPr/>
        </p:nvSpPr>
        <p:spPr>
          <a:xfrm>
            <a:off x="6500831" y="287350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ESS5</a:t>
            </a:r>
            <a:endParaRPr lang="fr-FR" dirty="0"/>
          </a:p>
        </p:txBody>
      </p:sp>
      <p:sp>
        <p:nvSpPr>
          <p:cNvPr id="185" name="TextBox 184"/>
          <p:cNvSpPr txBox="1"/>
          <p:nvPr/>
        </p:nvSpPr>
        <p:spPr>
          <a:xfrm>
            <a:off x="8615117" y="287475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ESS6</a:t>
            </a:r>
            <a:endParaRPr lang="fr-FR" dirty="0"/>
          </a:p>
        </p:txBody>
      </p:sp>
      <p:sp>
        <p:nvSpPr>
          <p:cNvPr id="186" name="TextBox 185"/>
          <p:cNvSpPr txBox="1"/>
          <p:nvPr/>
        </p:nvSpPr>
        <p:spPr>
          <a:xfrm>
            <a:off x="269936" y="5190549"/>
            <a:ext cx="8537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latin typeface="+mn-lt"/>
              </a:rPr>
              <a:t>Each</a:t>
            </a:r>
            <a:r>
              <a:rPr lang="fr-FR" sz="2800" dirty="0" smtClean="0">
                <a:latin typeface="+mn-lt"/>
              </a:rPr>
              <a:t> time </a:t>
            </a:r>
            <a:r>
              <a:rPr lang="fr-FR" sz="2800" dirty="0" err="1" smtClean="0">
                <a:latin typeface="+mn-lt"/>
              </a:rPr>
              <a:t>step</a:t>
            </a:r>
            <a:r>
              <a:rPr lang="fr-FR" sz="2800" dirty="0" smtClean="0">
                <a:latin typeface="+mn-lt"/>
              </a:rPr>
              <a:t>, a set of </a:t>
            </a:r>
            <a:r>
              <a:rPr lang="fr-FR" sz="2800" dirty="0" err="1" smtClean="0">
                <a:latin typeface="+mn-lt"/>
              </a:rPr>
              <a:t>braking</a:t>
            </a:r>
            <a:r>
              <a:rPr lang="fr-FR" sz="2800" dirty="0" smtClean="0">
                <a:latin typeface="+mn-lt"/>
              </a:rPr>
              <a:t> and </a:t>
            </a:r>
            <a:r>
              <a:rPr lang="fr-FR" sz="2800" dirty="0" err="1" smtClean="0">
                <a:latin typeface="+mn-lt"/>
              </a:rPr>
              <a:t>accelerating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metros</a:t>
            </a:r>
            <a:r>
              <a:rPr lang="fr-FR" sz="2800" dirty="0" smtClean="0">
                <a:latin typeface="+mn-lt"/>
              </a:rPr>
              <a:t> </a:t>
            </a:r>
            <a:r>
              <a:rPr lang="fr-FR" sz="2800" dirty="0" err="1" smtClean="0">
                <a:latin typeface="+mn-lt"/>
              </a:rPr>
              <a:t>run</a:t>
            </a:r>
            <a:r>
              <a:rPr lang="fr-FR" sz="2800" dirty="0" smtClean="0">
                <a:latin typeface="+mn-lt"/>
              </a:rPr>
              <a:t> on the line.</a:t>
            </a:r>
            <a:endParaRPr lang="fr-FR" sz="2800" dirty="0">
              <a:latin typeface="+mn-lt"/>
            </a:endParaRPr>
          </a:p>
        </p:txBody>
      </p:sp>
      <p:sp>
        <p:nvSpPr>
          <p:cNvPr id="201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Metro Line Model</a:t>
            </a:r>
          </a:p>
        </p:txBody>
      </p:sp>
      <p:pic>
        <p:nvPicPr>
          <p:cNvPr id="2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2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Rectangle 3"/>
          <p:cNvSpPr>
            <a:spLocks noGrp="1" noChangeArrowheads="1"/>
          </p:cNvSpPr>
          <p:nvPr>
            <p:ph idx="1"/>
          </p:nvPr>
        </p:nvSpPr>
        <p:spPr>
          <a:xfrm>
            <a:off x="559398" y="1641657"/>
            <a:ext cx="8459788" cy="1560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Voltages in Electric Substations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Power produced/consumed by trains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Resistances between points in line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Known Parameters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308137" y="3452860"/>
            <a:ext cx="7540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entury Gothic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entury Gothic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entury Gothic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Century Gothic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/>
              <a:t>Unknown Variables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398" y="4787153"/>
            <a:ext cx="66944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Voltages in every electric points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Intensity flowing through the </a:t>
            </a:r>
            <a:r>
              <a:rPr lang="en-US" sz="2800" dirty="0" smtClean="0">
                <a:latin typeface="+mj-lt"/>
              </a:rPr>
              <a:t>circuit</a:t>
            </a:r>
          </a:p>
          <a:p>
            <a:endParaRPr lang="fr-FR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8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99489" y="4842511"/>
                <a:ext cx="8902056" cy="1366220"/>
              </a:xfrm>
            </p:spPr>
            <p:txBody>
              <a:bodyPr/>
              <a:lstStyle/>
              <a:p>
                <a:r>
                  <a:rPr lang="fr-FR" sz="2400" dirty="0" err="1" smtClean="0">
                    <a:solidFill>
                      <a:schemeClr val="tx1"/>
                    </a:solidFill>
                  </a:rPr>
                  <a:t>Solving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electricity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equations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gives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voltages and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intensities</a:t>
                </a:r>
                <a:endParaRPr lang="fr-FR" sz="2400" dirty="0" smtClean="0">
                  <a:solidFill>
                    <a:schemeClr val="tx1"/>
                  </a:solidFill>
                </a:endParaRPr>
              </a:p>
              <a:p>
                <a:r>
                  <a:rPr lang="fr-FR" sz="2400" dirty="0" smtClean="0">
                    <a:solidFill>
                      <a:schemeClr val="tx1"/>
                    </a:solidFill>
                  </a:rPr>
                  <a:t>Non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revertible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electric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substations</a:t>
                </a:r>
                <a:endParaRPr lang="fr-FR" sz="2400" dirty="0" smtClean="0">
                  <a:solidFill>
                    <a:schemeClr val="tx1"/>
                  </a:solidFill>
                </a:endParaRPr>
              </a:p>
              <a:p>
                <a:r>
                  <a:rPr lang="fr-FR" sz="2400" dirty="0" smtClean="0">
                    <a:solidFill>
                      <a:schemeClr val="tx1"/>
                    </a:solidFill>
                  </a:rPr>
                  <a:t>Total power </a:t>
                </a:r>
                <a:r>
                  <a:rPr lang="fr-FR" sz="2400" dirty="0" err="1" smtClean="0">
                    <a:solidFill>
                      <a:schemeClr val="tx1"/>
                    </a:solidFill>
                  </a:rPr>
                  <a:t>demand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𝑡𝑜𝑡𝑎𝑙</m:t>
                        </m:r>
                      </m:e>
                    </m:d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𝐸𝑆𝑆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𝐸𝑆𝑆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𝐸𝑆𝑆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𝐸𝑆𝑆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sub>
                    </m:sSub>
                  </m:oMath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489" y="4842511"/>
                <a:ext cx="8902056" cy="1366220"/>
              </a:xfrm>
              <a:blipFill rotWithShape="1">
                <a:blip r:embed="rId2"/>
                <a:stretch>
                  <a:fillRect l="-2053" t="-3571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22031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rgbClr val="1E4191"/>
                </a:solidFill>
                <a:latin typeface="GE Inspira Pitch"/>
              </a:rPr>
              <a:t>S1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110" y="2381480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S2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43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S3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059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S4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069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S5</a:t>
            </a:r>
          </a:p>
        </p:txBody>
      </p:sp>
      <p:sp>
        <p:nvSpPr>
          <p:cNvPr id="9" name="Rectangle 8"/>
          <p:cNvSpPr/>
          <p:nvPr/>
        </p:nvSpPr>
        <p:spPr>
          <a:xfrm>
            <a:off x="718717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4580" y="2381482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56238" y="3678303"/>
            <a:ext cx="290079" cy="108176"/>
            <a:chOff x="4245366" y="1162050"/>
            <a:chExt cx="1674422" cy="5334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87126" y="3678303"/>
            <a:ext cx="290079" cy="108176"/>
            <a:chOff x="4245366" y="1162050"/>
            <a:chExt cx="1674422" cy="5334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0307" y="3678303"/>
            <a:ext cx="290079" cy="108176"/>
            <a:chOff x="4245366" y="1162050"/>
            <a:chExt cx="1674422" cy="533400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03963" y="3678303"/>
            <a:ext cx="290079" cy="108176"/>
            <a:chOff x="4245366" y="1162050"/>
            <a:chExt cx="1674422" cy="53340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12331" y="3677337"/>
            <a:ext cx="290079" cy="108176"/>
            <a:chOff x="4245366" y="1162050"/>
            <a:chExt cx="1674422" cy="5334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751838" y="3678303"/>
            <a:ext cx="290079" cy="108176"/>
            <a:chOff x="4245366" y="1162050"/>
            <a:chExt cx="1674422" cy="533400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951988" y="3678303"/>
            <a:ext cx="290079" cy="108176"/>
            <a:chOff x="4245366" y="1162050"/>
            <a:chExt cx="1674422" cy="53340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013780" y="3678303"/>
            <a:ext cx="290079" cy="108176"/>
            <a:chOff x="4245366" y="1162050"/>
            <a:chExt cx="1674422" cy="533400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028438" y="3678303"/>
            <a:ext cx="290079" cy="108176"/>
            <a:chOff x="4245366" y="1162050"/>
            <a:chExt cx="1674422" cy="53340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>
            <a:off x="8318517" y="3739152"/>
            <a:ext cx="547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303859" y="3722732"/>
            <a:ext cx="724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242067" y="3722732"/>
            <a:ext cx="771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041917" y="3722732"/>
            <a:ext cx="910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002410" y="3739152"/>
            <a:ext cx="749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994042" y="3722732"/>
            <a:ext cx="71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146317" y="3722732"/>
            <a:ext cx="55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477205" y="3723698"/>
            <a:ext cx="379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70386" y="3722732"/>
            <a:ext cx="51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29801" y="3722732"/>
            <a:ext cx="150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06940" y="37022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val 93"/>
          <p:cNvSpPr/>
          <p:nvPr/>
        </p:nvSpPr>
        <p:spPr>
          <a:xfrm>
            <a:off x="840082" y="3699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val 94"/>
          <p:cNvSpPr/>
          <p:nvPr/>
        </p:nvSpPr>
        <p:spPr>
          <a:xfrm>
            <a:off x="171638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val 95"/>
          <p:cNvSpPr/>
          <p:nvPr/>
        </p:nvSpPr>
        <p:spPr>
          <a:xfrm>
            <a:off x="2257402" y="36993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val 96"/>
          <p:cNvSpPr/>
          <p:nvPr/>
        </p:nvSpPr>
        <p:spPr>
          <a:xfrm>
            <a:off x="337754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val 97"/>
          <p:cNvSpPr/>
          <p:nvPr/>
        </p:nvSpPr>
        <p:spPr>
          <a:xfrm>
            <a:off x="4299562" y="371725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val 98"/>
          <p:cNvSpPr/>
          <p:nvPr/>
        </p:nvSpPr>
        <p:spPr>
          <a:xfrm>
            <a:off x="547409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Oval 99"/>
          <p:cNvSpPr/>
          <p:nvPr/>
        </p:nvSpPr>
        <p:spPr>
          <a:xfrm>
            <a:off x="6730342" y="37016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Oval 100"/>
          <p:cNvSpPr/>
          <p:nvPr/>
        </p:nvSpPr>
        <p:spPr>
          <a:xfrm>
            <a:off x="7416142" y="36983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Oval 101"/>
          <p:cNvSpPr/>
          <p:nvPr/>
        </p:nvSpPr>
        <p:spPr>
          <a:xfrm>
            <a:off x="8843551" y="37095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359950" y="377701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166769" y="3777018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835881" y="377701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3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683606" y="377701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4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91974" y="3773597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731481" y="377359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6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931631" y="377404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7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993423" y="377404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8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008081" y="3777019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9</a:t>
            </a:r>
          </a:p>
        </p:txBody>
      </p:sp>
      <p:cxnSp>
        <p:nvCxnSpPr>
          <p:cNvPr id="112" name="Straight Connector 111"/>
          <p:cNvCxnSpPr>
            <a:stCxn id="93" idx="4"/>
          </p:cNvCxnSpPr>
          <p:nvPr/>
        </p:nvCxnSpPr>
        <p:spPr>
          <a:xfrm flipH="1" flipV="1">
            <a:off x="229799" y="3336268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52400" y="333626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90563" y="3302930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229800" y="3151341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3474" y="3151341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9235" y="3132291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00357" y="3112437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1739240" y="3336268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661841" y="333626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00004" y="3302930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1739241" y="3151341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62915" y="3151341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88676" y="3132291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709798" y="3112437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323537" y="3095902"/>
            <a:ext cx="153728" cy="635523"/>
            <a:chOff x="1399805" y="2968875"/>
            <a:chExt cx="153728" cy="635523"/>
          </a:xfrm>
        </p:grpSpPr>
        <p:cxnSp>
          <p:nvCxnSpPr>
            <p:cNvPr id="127" name="Straight Connector 126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5420088" y="3096868"/>
            <a:ext cx="153728" cy="635523"/>
            <a:chOff x="1399805" y="2968875"/>
            <a:chExt cx="153728" cy="635523"/>
          </a:xfrm>
        </p:grpSpPr>
        <p:cxnSp>
          <p:nvCxnSpPr>
            <p:cNvPr id="135" name="Straight Connector 134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6676337" y="3096868"/>
            <a:ext cx="153728" cy="635523"/>
            <a:chOff x="1399805" y="2968875"/>
            <a:chExt cx="153728" cy="635523"/>
          </a:xfrm>
        </p:grpSpPr>
        <p:cxnSp>
          <p:nvCxnSpPr>
            <p:cNvPr id="143" name="Straight Connector 142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789548" y="3096868"/>
            <a:ext cx="153728" cy="635523"/>
            <a:chOff x="1399805" y="2968875"/>
            <a:chExt cx="153728" cy="635523"/>
          </a:xfrm>
        </p:grpSpPr>
        <p:cxnSp>
          <p:nvCxnSpPr>
            <p:cNvPr id="151" name="Straight Connector 150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57"/>
          <p:cNvSpPr/>
          <p:nvPr/>
        </p:nvSpPr>
        <p:spPr>
          <a:xfrm>
            <a:off x="229799" y="3196622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731296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00938" y="3179818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477380" y="3179817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775803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351527" y="317981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0" y="4131264"/>
            <a:ext cx="502352" cy="172603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81" y="4131264"/>
            <a:ext cx="502352" cy="172603"/>
          </a:xfrm>
          <a:prstGeom prst="rect">
            <a:avLst/>
          </a:prstGeom>
        </p:spPr>
      </p:pic>
      <p:sp>
        <p:nvSpPr>
          <p:cNvPr id="167" name="Up Arrow 166"/>
          <p:cNvSpPr/>
          <p:nvPr/>
        </p:nvSpPr>
        <p:spPr>
          <a:xfrm>
            <a:off x="5420649" y="3777019"/>
            <a:ext cx="152605" cy="33597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Down Arrow 168"/>
          <p:cNvSpPr/>
          <p:nvPr/>
        </p:nvSpPr>
        <p:spPr>
          <a:xfrm>
            <a:off x="788950" y="3790670"/>
            <a:ext cx="139806" cy="361664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001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5361817" y="3401229"/>
            <a:ext cx="271343" cy="233916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Isosceles Triangle 170"/>
          <p:cNvSpPr/>
          <p:nvPr/>
        </p:nvSpPr>
        <p:spPr>
          <a:xfrm rot="10800000">
            <a:off x="3265266" y="3425156"/>
            <a:ext cx="271343" cy="23391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Isosceles Triangle 171"/>
          <p:cNvSpPr/>
          <p:nvPr/>
        </p:nvSpPr>
        <p:spPr>
          <a:xfrm rot="10800000">
            <a:off x="1611594" y="3425156"/>
            <a:ext cx="271343" cy="23391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Isosceles Triangle 172"/>
          <p:cNvSpPr/>
          <p:nvPr/>
        </p:nvSpPr>
        <p:spPr>
          <a:xfrm rot="10800000">
            <a:off x="100394" y="3424594"/>
            <a:ext cx="271343" cy="23391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Isosceles Triangle 173"/>
          <p:cNvSpPr/>
          <p:nvPr/>
        </p:nvSpPr>
        <p:spPr>
          <a:xfrm>
            <a:off x="6618066" y="3401229"/>
            <a:ext cx="271343" cy="233916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Isosceles Triangle 174"/>
          <p:cNvSpPr/>
          <p:nvPr/>
        </p:nvSpPr>
        <p:spPr>
          <a:xfrm rot="10800000">
            <a:off x="8730202" y="3401229"/>
            <a:ext cx="271343" cy="233916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TextBox 175"/>
          <p:cNvSpPr txBox="1"/>
          <p:nvPr/>
        </p:nvSpPr>
        <p:spPr>
          <a:xfrm>
            <a:off x="-22031" y="287434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ESS1</a:t>
            </a:r>
            <a:endParaRPr lang="fr-FR" dirty="0"/>
          </a:p>
        </p:txBody>
      </p:sp>
      <p:sp>
        <p:nvSpPr>
          <p:cNvPr id="177" name="TextBox 176"/>
          <p:cNvSpPr txBox="1"/>
          <p:nvPr/>
        </p:nvSpPr>
        <p:spPr>
          <a:xfrm>
            <a:off x="1486335" y="287434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ESS2</a:t>
            </a:r>
            <a:endParaRPr lang="fr-FR" dirty="0"/>
          </a:p>
        </p:txBody>
      </p:sp>
      <p:sp>
        <p:nvSpPr>
          <p:cNvPr id="178" name="TextBox 177"/>
          <p:cNvSpPr txBox="1"/>
          <p:nvPr/>
        </p:nvSpPr>
        <p:spPr>
          <a:xfrm>
            <a:off x="3148031" y="2874341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ESS3</a:t>
            </a:r>
            <a:endParaRPr lang="fr-FR" dirty="0"/>
          </a:p>
        </p:txBody>
      </p:sp>
      <p:sp>
        <p:nvSpPr>
          <p:cNvPr id="179" name="TextBox 178"/>
          <p:cNvSpPr txBox="1"/>
          <p:nvPr/>
        </p:nvSpPr>
        <p:spPr>
          <a:xfrm>
            <a:off x="5238081" y="287475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ESS4</a:t>
            </a:r>
            <a:endParaRPr lang="fr-FR" dirty="0"/>
          </a:p>
        </p:txBody>
      </p:sp>
      <p:sp>
        <p:nvSpPr>
          <p:cNvPr id="180" name="TextBox 179"/>
          <p:cNvSpPr txBox="1"/>
          <p:nvPr/>
        </p:nvSpPr>
        <p:spPr>
          <a:xfrm>
            <a:off x="6500831" y="287350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ESS5</a:t>
            </a:r>
            <a:endParaRPr lang="fr-FR" dirty="0"/>
          </a:p>
        </p:txBody>
      </p:sp>
      <p:sp>
        <p:nvSpPr>
          <p:cNvPr id="181" name="TextBox 180"/>
          <p:cNvSpPr txBox="1"/>
          <p:nvPr/>
        </p:nvSpPr>
        <p:spPr>
          <a:xfrm>
            <a:off x="8615117" y="287475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ESS6</a:t>
            </a:r>
            <a:endParaRPr lang="fr-FR" dirty="0"/>
          </a:p>
        </p:txBody>
      </p:sp>
      <p:pic>
        <p:nvPicPr>
          <p:cNvPr id="18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19</a:t>
            </a:fld>
            <a:endParaRPr lang="fr-FR" dirty="0"/>
          </a:p>
        </p:txBody>
      </p:sp>
      <p:sp>
        <p:nvSpPr>
          <p:cNvPr id="185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Instant power demand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24514" y="4303867"/>
            <a:ext cx="185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P</a:t>
            </a:r>
            <a:r>
              <a:rPr lang="fr-FR" sz="2000" baseline="-25000" dirty="0" err="1" smtClean="0">
                <a:latin typeface="+mj-lt"/>
              </a:rPr>
              <a:t>acc</a:t>
            </a:r>
            <a:r>
              <a:rPr lang="fr-FR" sz="2000" dirty="0" smtClean="0">
                <a:latin typeface="+mj-lt"/>
              </a:rPr>
              <a:t>=1.5MW</a:t>
            </a:r>
            <a:endParaRPr lang="fr-FR" sz="2000" dirty="0">
              <a:latin typeface="+mj-lt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757472" y="4303867"/>
            <a:ext cx="1632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P</a:t>
            </a:r>
            <a:r>
              <a:rPr lang="fr-FR" sz="2000" baseline="-25000" dirty="0" err="1" smtClean="0">
                <a:latin typeface="+mj-lt"/>
              </a:rPr>
              <a:t>brk</a:t>
            </a:r>
            <a:r>
              <a:rPr lang="fr-FR" sz="2000" dirty="0" smtClean="0">
                <a:latin typeface="+mj-lt"/>
              </a:rPr>
              <a:t>=0.5MW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16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Context</a:t>
            </a:r>
            <a:endParaRPr lang="en-US" sz="3600" dirty="0" smtClean="0"/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788191" y="1810267"/>
            <a:ext cx="7526340" cy="24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Use of regenerative braking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Metro lines without energy storage </a:t>
            </a:r>
            <a:r>
              <a:rPr lang="en-US" sz="2800" dirty="0" smtClean="0">
                <a:latin typeface="+mn-lt"/>
              </a:rPr>
              <a:t>devices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Key industrial problem and differentiator for GE</a:t>
            </a:r>
            <a:endParaRPr lang="en-US" sz="2800" dirty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1600" dirty="0" smtClean="0">
              <a:latin typeface="+mn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4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7415" y="1723322"/>
            <a:ext cx="8637148" cy="153211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Electric simulation </a:t>
            </a:r>
            <a:r>
              <a:rPr lang="fr-FR" sz="2000" dirty="0" err="1" smtClean="0">
                <a:solidFill>
                  <a:schemeClr val="tx1"/>
                </a:solidFill>
              </a:rPr>
              <a:t>accurate</a:t>
            </a:r>
            <a:r>
              <a:rPr lang="fr-FR" sz="2000" dirty="0" smtClean="0">
                <a:solidFill>
                  <a:schemeClr val="tx1"/>
                </a:solidFill>
              </a:rPr>
              <a:t> but slow.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Computation of the power ratio a </a:t>
            </a:r>
            <a:r>
              <a:rPr lang="fr-FR" sz="2000" dirty="0" err="1" smtClean="0">
                <a:solidFill>
                  <a:schemeClr val="tx1"/>
                </a:solidFill>
              </a:rPr>
              <a:t>braking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metro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will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transfer</a:t>
            </a:r>
            <a:r>
              <a:rPr lang="fr-FR" sz="2000" dirty="0" smtClean="0">
                <a:solidFill>
                  <a:schemeClr val="tx1"/>
                </a:solidFill>
              </a:rPr>
              <a:t> to an </a:t>
            </a:r>
            <a:r>
              <a:rPr lang="fr-FR" sz="2000" dirty="0" err="1" smtClean="0">
                <a:solidFill>
                  <a:schemeClr val="tx1"/>
                </a:solidFill>
              </a:rPr>
              <a:t>accelerating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metro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between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each</a:t>
            </a:r>
            <a:r>
              <a:rPr lang="fr-FR" sz="2000" dirty="0" smtClean="0">
                <a:solidFill>
                  <a:schemeClr val="tx1"/>
                </a:solidFill>
              </a:rPr>
              <a:t> pair of stations of the line.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-13860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rgbClr val="1E4191"/>
                </a:solidFill>
                <a:latin typeface="GE Inspira Pitch"/>
              </a:rPr>
              <a:t>S1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81" y="3255437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S2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660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S3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876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S4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2240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S5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534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2275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64409" y="4552260"/>
            <a:ext cx="290079" cy="108176"/>
            <a:chOff x="4245366" y="1162050"/>
            <a:chExt cx="1674422" cy="5334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5297" y="4552260"/>
            <a:ext cx="290079" cy="108176"/>
            <a:chOff x="4245366" y="1162050"/>
            <a:chExt cx="1674422" cy="5334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8478" y="4552260"/>
            <a:ext cx="290079" cy="108176"/>
            <a:chOff x="4245366" y="1162050"/>
            <a:chExt cx="1674422" cy="533400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12134" y="4552260"/>
            <a:ext cx="290079" cy="108176"/>
            <a:chOff x="4245366" y="1162050"/>
            <a:chExt cx="1674422" cy="53340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20502" y="4551294"/>
            <a:ext cx="290079" cy="108176"/>
            <a:chOff x="4245366" y="1162050"/>
            <a:chExt cx="1674422" cy="5334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760009" y="4552260"/>
            <a:ext cx="290079" cy="108176"/>
            <a:chOff x="4245366" y="1162050"/>
            <a:chExt cx="1674422" cy="533400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960159" y="4552260"/>
            <a:ext cx="290079" cy="108176"/>
            <a:chOff x="4245366" y="1162050"/>
            <a:chExt cx="1674422" cy="53340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021951" y="4552260"/>
            <a:ext cx="290079" cy="108176"/>
            <a:chOff x="4245366" y="1162050"/>
            <a:chExt cx="1674422" cy="533400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036609" y="4552260"/>
            <a:ext cx="290079" cy="108176"/>
            <a:chOff x="4245366" y="1162050"/>
            <a:chExt cx="1674422" cy="53340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>
            <a:off x="8326688" y="4613109"/>
            <a:ext cx="547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312030" y="4596689"/>
            <a:ext cx="724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250238" y="4596689"/>
            <a:ext cx="771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050088" y="4596689"/>
            <a:ext cx="910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010581" y="4613109"/>
            <a:ext cx="749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002213" y="4596689"/>
            <a:ext cx="71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154488" y="4596689"/>
            <a:ext cx="55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485376" y="4597655"/>
            <a:ext cx="379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78557" y="4596689"/>
            <a:ext cx="51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37972" y="4596689"/>
            <a:ext cx="150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15111" y="45761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val 93"/>
          <p:cNvSpPr/>
          <p:nvPr/>
        </p:nvSpPr>
        <p:spPr>
          <a:xfrm>
            <a:off x="848253" y="45738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val 94"/>
          <p:cNvSpPr/>
          <p:nvPr/>
        </p:nvSpPr>
        <p:spPr>
          <a:xfrm>
            <a:off x="172455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val 95"/>
          <p:cNvSpPr/>
          <p:nvPr/>
        </p:nvSpPr>
        <p:spPr>
          <a:xfrm>
            <a:off x="2265573" y="4573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val 96"/>
          <p:cNvSpPr/>
          <p:nvPr/>
        </p:nvSpPr>
        <p:spPr>
          <a:xfrm>
            <a:off x="338571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val 97"/>
          <p:cNvSpPr/>
          <p:nvPr/>
        </p:nvSpPr>
        <p:spPr>
          <a:xfrm>
            <a:off x="4307733" y="45912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val 98"/>
          <p:cNvSpPr/>
          <p:nvPr/>
        </p:nvSpPr>
        <p:spPr>
          <a:xfrm>
            <a:off x="548226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Oval 99"/>
          <p:cNvSpPr/>
          <p:nvPr/>
        </p:nvSpPr>
        <p:spPr>
          <a:xfrm>
            <a:off x="673851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Oval 100"/>
          <p:cNvSpPr/>
          <p:nvPr/>
        </p:nvSpPr>
        <p:spPr>
          <a:xfrm>
            <a:off x="7424313" y="45723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Oval 101"/>
          <p:cNvSpPr/>
          <p:nvPr/>
        </p:nvSpPr>
        <p:spPr>
          <a:xfrm>
            <a:off x="8851722" y="45834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368121" y="465097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174940" y="4650975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844052" y="4650974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3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691777" y="4650974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4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700145" y="4647554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739652" y="4647553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6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939802" y="464800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7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01594" y="464800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8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016252" y="465097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9</a:t>
            </a:r>
          </a:p>
        </p:txBody>
      </p:sp>
      <p:cxnSp>
        <p:nvCxnSpPr>
          <p:cNvPr id="112" name="Straight Connector 111"/>
          <p:cNvCxnSpPr>
            <a:stCxn id="93" idx="4"/>
          </p:cNvCxnSpPr>
          <p:nvPr/>
        </p:nvCxnSpPr>
        <p:spPr>
          <a:xfrm flipH="1" flipV="1">
            <a:off x="237970" y="4210225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60571" y="4210225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98734" y="4176887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237971" y="4025298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61645" y="402529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87406" y="4006248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08528" y="3986394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1747411" y="4210225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670012" y="4210225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08175" y="4176887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1747412" y="4025298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71086" y="402529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96847" y="4006248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717969" y="3986394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331708" y="3969859"/>
            <a:ext cx="153728" cy="635523"/>
            <a:chOff x="1399805" y="2968875"/>
            <a:chExt cx="153728" cy="635523"/>
          </a:xfrm>
        </p:grpSpPr>
        <p:cxnSp>
          <p:nvCxnSpPr>
            <p:cNvPr id="127" name="Straight Connector 126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5428259" y="3970825"/>
            <a:ext cx="153728" cy="635523"/>
            <a:chOff x="1399805" y="2968875"/>
            <a:chExt cx="153728" cy="635523"/>
          </a:xfrm>
        </p:grpSpPr>
        <p:cxnSp>
          <p:nvCxnSpPr>
            <p:cNvPr id="135" name="Straight Connector 134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6684508" y="3970825"/>
            <a:ext cx="153728" cy="635523"/>
            <a:chOff x="1399805" y="2968875"/>
            <a:chExt cx="153728" cy="635523"/>
          </a:xfrm>
        </p:grpSpPr>
        <p:cxnSp>
          <p:nvCxnSpPr>
            <p:cNvPr id="143" name="Straight Connector 142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797719" y="3970825"/>
            <a:ext cx="153728" cy="635523"/>
            <a:chOff x="1399805" y="2968875"/>
            <a:chExt cx="153728" cy="635523"/>
          </a:xfrm>
        </p:grpSpPr>
        <p:cxnSp>
          <p:nvCxnSpPr>
            <p:cNvPr id="151" name="Straight Connector 150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57"/>
          <p:cNvSpPr/>
          <p:nvPr/>
        </p:nvSpPr>
        <p:spPr>
          <a:xfrm>
            <a:off x="237970" y="407057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739467" y="4053776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09109" y="4053775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485551" y="4053774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783974" y="4053776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359698" y="4053776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1" y="5005221"/>
            <a:ext cx="502352" cy="172603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52" y="5005221"/>
            <a:ext cx="502352" cy="172603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132684" y="5177824"/>
            <a:ext cx="169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P</a:t>
            </a:r>
            <a:r>
              <a:rPr lang="fr-FR" sz="2000" baseline="-25000" dirty="0" smtClean="0">
                <a:latin typeface="+mj-lt"/>
              </a:rPr>
              <a:t>acc</a:t>
            </a:r>
            <a:r>
              <a:rPr lang="fr-FR" sz="2000" dirty="0" smtClean="0">
                <a:latin typeface="+mj-lt"/>
              </a:rPr>
              <a:t>=1,5MW</a:t>
            </a:r>
            <a:endParaRPr lang="fr-FR" sz="2000" dirty="0">
              <a:latin typeface="+mj-lt"/>
            </a:endParaRPr>
          </a:p>
        </p:txBody>
      </p:sp>
      <p:sp>
        <p:nvSpPr>
          <p:cNvPr id="167" name="Up Arrow 166"/>
          <p:cNvSpPr/>
          <p:nvPr/>
        </p:nvSpPr>
        <p:spPr>
          <a:xfrm>
            <a:off x="5428820" y="4650976"/>
            <a:ext cx="152605" cy="335977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TextBox 167"/>
          <p:cNvSpPr txBox="1"/>
          <p:nvPr/>
        </p:nvSpPr>
        <p:spPr>
          <a:xfrm>
            <a:off x="4765644" y="5177824"/>
            <a:ext cx="175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P</a:t>
            </a:r>
            <a:r>
              <a:rPr lang="fr-FR" sz="2000" baseline="-25000" dirty="0" err="1" smtClean="0">
                <a:latin typeface="+mj-lt"/>
              </a:rPr>
              <a:t>brk</a:t>
            </a:r>
            <a:r>
              <a:rPr lang="fr-FR" sz="2000" dirty="0" smtClean="0">
                <a:latin typeface="+mj-lt"/>
              </a:rPr>
              <a:t>=0,5MW</a:t>
            </a:r>
            <a:endParaRPr lang="fr-FR" sz="2000" dirty="0">
              <a:latin typeface="+mj-lt"/>
            </a:endParaRPr>
          </a:p>
        </p:txBody>
      </p:sp>
      <p:sp>
        <p:nvSpPr>
          <p:cNvPr id="169" name="Down Arrow 168"/>
          <p:cNvSpPr/>
          <p:nvPr/>
        </p:nvSpPr>
        <p:spPr>
          <a:xfrm>
            <a:off x="797121" y="4664627"/>
            <a:ext cx="139806" cy="361664"/>
          </a:xfrm>
          <a:prstGeom prst="down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0" name="Curved Down Arrow 169"/>
          <p:cNvSpPr/>
          <p:nvPr/>
        </p:nvSpPr>
        <p:spPr>
          <a:xfrm rot="10800000">
            <a:off x="1637127" y="5377879"/>
            <a:ext cx="3122882" cy="731520"/>
          </a:xfrm>
          <a:prstGeom prst="curvedDownArrow">
            <a:avLst>
              <a:gd name="adj1" fmla="val 25000"/>
              <a:gd name="adj2" fmla="val 50000"/>
              <a:gd name="adj3" fmla="val 264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007719" y="5377879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n-lt"/>
              </a:rPr>
              <a:t>Transfer 85% = 0,425MW</a:t>
            </a:r>
            <a:endParaRPr lang="fr-FR" sz="1600" dirty="0">
              <a:latin typeface="+mn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0" y="372801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ESS1</a:t>
            </a:r>
            <a:endParaRPr lang="fr-FR" dirty="0"/>
          </a:p>
        </p:txBody>
      </p:sp>
      <p:sp>
        <p:nvSpPr>
          <p:cNvPr id="174" name="TextBox 173"/>
          <p:cNvSpPr txBox="1"/>
          <p:nvPr/>
        </p:nvSpPr>
        <p:spPr>
          <a:xfrm>
            <a:off x="1508366" y="372801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ESS2</a:t>
            </a:r>
            <a:endParaRPr lang="fr-FR" dirty="0"/>
          </a:p>
        </p:txBody>
      </p:sp>
      <p:sp>
        <p:nvSpPr>
          <p:cNvPr id="175" name="TextBox 174"/>
          <p:cNvSpPr txBox="1"/>
          <p:nvPr/>
        </p:nvSpPr>
        <p:spPr>
          <a:xfrm>
            <a:off x="3170062" y="3728017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ESS3</a:t>
            </a:r>
            <a:endParaRPr lang="fr-FR" dirty="0"/>
          </a:p>
        </p:txBody>
      </p:sp>
      <p:sp>
        <p:nvSpPr>
          <p:cNvPr id="176" name="TextBox 175"/>
          <p:cNvSpPr txBox="1"/>
          <p:nvPr/>
        </p:nvSpPr>
        <p:spPr>
          <a:xfrm>
            <a:off x="5260112" y="3728434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ESS4</a:t>
            </a:r>
            <a:endParaRPr lang="fr-FR" dirty="0"/>
          </a:p>
        </p:txBody>
      </p:sp>
      <p:sp>
        <p:nvSpPr>
          <p:cNvPr id="177" name="TextBox 176"/>
          <p:cNvSpPr txBox="1"/>
          <p:nvPr/>
        </p:nvSpPr>
        <p:spPr>
          <a:xfrm>
            <a:off x="6522862" y="3727184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ESS5</a:t>
            </a:r>
            <a:endParaRPr lang="fr-FR" dirty="0"/>
          </a:p>
        </p:txBody>
      </p:sp>
      <p:sp>
        <p:nvSpPr>
          <p:cNvPr id="178" name="TextBox 177"/>
          <p:cNvSpPr txBox="1"/>
          <p:nvPr/>
        </p:nvSpPr>
        <p:spPr>
          <a:xfrm>
            <a:off x="8637148" y="3728434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ESS6</a:t>
            </a:r>
            <a:endParaRPr lang="fr-FR" dirty="0"/>
          </a:p>
        </p:txBody>
      </p:sp>
      <p:pic>
        <p:nvPicPr>
          <p:cNvPr id="17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20</a:t>
            </a:fld>
            <a:endParaRPr lang="fr-FR" dirty="0"/>
          </a:p>
        </p:txBody>
      </p:sp>
      <p:sp>
        <p:nvSpPr>
          <p:cNvPr id="181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Distribution matrix</a:t>
            </a:r>
          </a:p>
        </p:txBody>
      </p:sp>
    </p:spTree>
    <p:extLst>
      <p:ext uri="{BB962C8B-B14F-4D97-AF65-F5344CB8AC3E}">
        <p14:creationId xmlns:p14="http://schemas.microsoft.com/office/powerpoint/2010/main" val="14258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60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>
                <a:solidFill>
                  <a:srgbClr val="1E4191"/>
                </a:solidFill>
                <a:latin typeface="GE Inspira Pitch"/>
              </a:rPr>
              <a:t>S1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81" y="3255437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S2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660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S3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876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S4</a:t>
            </a:r>
            <a:endParaRPr lang="fr-FR" sz="2400" dirty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2240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S5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534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S6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22751" y="3255439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dirty="0" smtClean="0">
                <a:solidFill>
                  <a:srgbClr val="1E4191"/>
                </a:solidFill>
                <a:latin typeface="GE Inspira Pitch"/>
              </a:rPr>
              <a:t>S7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64409" y="4552260"/>
            <a:ext cx="290079" cy="108176"/>
            <a:chOff x="4245366" y="1162050"/>
            <a:chExt cx="1674422" cy="5334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5297" y="4552260"/>
            <a:ext cx="290079" cy="108176"/>
            <a:chOff x="4245366" y="1162050"/>
            <a:chExt cx="1674422" cy="53340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8478" y="4552260"/>
            <a:ext cx="290079" cy="108176"/>
            <a:chOff x="4245366" y="1162050"/>
            <a:chExt cx="1674422" cy="533400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712134" y="4552260"/>
            <a:ext cx="290079" cy="108176"/>
            <a:chOff x="4245366" y="1162050"/>
            <a:chExt cx="1674422" cy="53340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720502" y="4551294"/>
            <a:ext cx="290079" cy="108176"/>
            <a:chOff x="4245366" y="1162050"/>
            <a:chExt cx="1674422" cy="533400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760009" y="4552260"/>
            <a:ext cx="290079" cy="108176"/>
            <a:chOff x="4245366" y="1162050"/>
            <a:chExt cx="1674422" cy="533400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960159" y="4552260"/>
            <a:ext cx="290079" cy="108176"/>
            <a:chOff x="4245366" y="1162050"/>
            <a:chExt cx="1674422" cy="53340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021951" y="4552260"/>
            <a:ext cx="290079" cy="108176"/>
            <a:chOff x="4245366" y="1162050"/>
            <a:chExt cx="1674422" cy="533400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8036609" y="4552260"/>
            <a:ext cx="290079" cy="108176"/>
            <a:chOff x="4245366" y="1162050"/>
            <a:chExt cx="1674422" cy="533400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4399478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4669096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4938713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5208331" y="1162050"/>
              <a:ext cx="269617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479961" y="1162050"/>
              <a:ext cx="267772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4245366" y="1385888"/>
              <a:ext cx="154112" cy="3095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5747733" y="1162050"/>
              <a:ext cx="172055" cy="3047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>
            <a:off x="8326688" y="4613109"/>
            <a:ext cx="547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7312030" y="4596689"/>
            <a:ext cx="7245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250238" y="4596689"/>
            <a:ext cx="771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050088" y="4596689"/>
            <a:ext cx="9100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010581" y="4613109"/>
            <a:ext cx="749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002213" y="4596689"/>
            <a:ext cx="718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2154488" y="4596689"/>
            <a:ext cx="557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1485376" y="4597655"/>
            <a:ext cx="379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678557" y="4596689"/>
            <a:ext cx="51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237972" y="4596689"/>
            <a:ext cx="1505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15111" y="45761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Oval 93"/>
          <p:cNvSpPr/>
          <p:nvPr/>
        </p:nvSpPr>
        <p:spPr>
          <a:xfrm>
            <a:off x="848253" y="45738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Oval 94"/>
          <p:cNvSpPr/>
          <p:nvPr/>
        </p:nvSpPr>
        <p:spPr>
          <a:xfrm>
            <a:off x="172455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Oval 95"/>
          <p:cNvSpPr/>
          <p:nvPr/>
        </p:nvSpPr>
        <p:spPr>
          <a:xfrm>
            <a:off x="2265573" y="45733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Oval 96"/>
          <p:cNvSpPr/>
          <p:nvPr/>
        </p:nvSpPr>
        <p:spPr>
          <a:xfrm>
            <a:off x="338571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Oval 97"/>
          <p:cNvSpPr/>
          <p:nvPr/>
        </p:nvSpPr>
        <p:spPr>
          <a:xfrm>
            <a:off x="4307733" y="45912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Oval 98"/>
          <p:cNvSpPr/>
          <p:nvPr/>
        </p:nvSpPr>
        <p:spPr>
          <a:xfrm>
            <a:off x="548226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Oval 99"/>
          <p:cNvSpPr/>
          <p:nvPr/>
        </p:nvSpPr>
        <p:spPr>
          <a:xfrm>
            <a:off x="6738513" y="45755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Oval 100"/>
          <p:cNvSpPr/>
          <p:nvPr/>
        </p:nvSpPr>
        <p:spPr>
          <a:xfrm>
            <a:off x="7424313" y="45723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Oval 101"/>
          <p:cNvSpPr/>
          <p:nvPr/>
        </p:nvSpPr>
        <p:spPr>
          <a:xfrm>
            <a:off x="8851722" y="45834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102"/>
          <p:cNvSpPr/>
          <p:nvPr/>
        </p:nvSpPr>
        <p:spPr>
          <a:xfrm>
            <a:off x="368121" y="465097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1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174940" y="4650975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2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844052" y="4650974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3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691777" y="4650974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4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700145" y="4647554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5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739652" y="4647553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6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939802" y="464800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7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001594" y="464800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>
                <a:solidFill>
                  <a:srgbClr val="1E4191"/>
                </a:solidFill>
                <a:latin typeface="GE Inspira Pitch"/>
              </a:rPr>
              <a:t>8</a:t>
            </a:r>
            <a:endParaRPr lang="fr-FR" sz="12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8016252" y="4650976"/>
            <a:ext cx="32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200" dirty="0" smtClean="0">
                <a:solidFill>
                  <a:srgbClr val="1E4191"/>
                </a:solidFill>
                <a:latin typeface="GE Inspira Pitch"/>
              </a:rPr>
              <a:t>R</a:t>
            </a:r>
            <a:r>
              <a:rPr lang="fr-FR" sz="1200" baseline="-25000" dirty="0" smtClean="0">
                <a:solidFill>
                  <a:srgbClr val="1E4191"/>
                </a:solidFill>
                <a:latin typeface="GE Inspira Pitch"/>
              </a:rPr>
              <a:t>9</a:t>
            </a:r>
          </a:p>
        </p:txBody>
      </p:sp>
      <p:cxnSp>
        <p:nvCxnSpPr>
          <p:cNvPr id="112" name="Straight Connector 111"/>
          <p:cNvCxnSpPr>
            <a:stCxn id="93" idx="4"/>
          </p:cNvCxnSpPr>
          <p:nvPr/>
        </p:nvCxnSpPr>
        <p:spPr>
          <a:xfrm flipH="1" flipV="1">
            <a:off x="237970" y="4210225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60571" y="4210225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98734" y="4176887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237971" y="4025298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61645" y="402529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87406" y="4006248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08528" y="3986394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1747411" y="4210225"/>
            <a:ext cx="1" cy="411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670012" y="4210225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08175" y="4176887"/>
            <a:ext cx="7632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1747412" y="4025298"/>
            <a:ext cx="1" cy="15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671086" y="4025298"/>
            <a:ext cx="15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696847" y="4006248"/>
            <a:ext cx="101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717969" y="3986394"/>
            <a:ext cx="588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3331708" y="3969859"/>
            <a:ext cx="153728" cy="635523"/>
            <a:chOff x="1399805" y="2968875"/>
            <a:chExt cx="153728" cy="635523"/>
          </a:xfrm>
        </p:grpSpPr>
        <p:cxnSp>
          <p:nvCxnSpPr>
            <p:cNvPr id="127" name="Straight Connector 126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5428259" y="3970825"/>
            <a:ext cx="153728" cy="635523"/>
            <a:chOff x="1399805" y="2968875"/>
            <a:chExt cx="153728" cy="635523"/>
          </a:xfrm>
        </p:grpSpPr>
        <p:cxnSp>
          <p:nvCxnSpPr>
            <p:cNvPr id="135" name="Straight Connector 134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6684508" y="3970825"/>
            <a:ext cx="153728" cy="635523"/>
            <a:chOff x="1399805" y="2968875"/>
            <a:chExt cx="153728" cy="635523"/>
          </a:xfrm>
        </p:grpSpPr>
        <p:cxnSp>
          <p:nvCxnSpPr>
            <p:cNvPr id="143" name="Straight Connector 142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797719" y="3970825"/>
            <a:ext cx="153728" cy="635523"/>
            <a:chOff x="1399805" y="2968875"/>
            <a:chExt cx="153728" cy="635523"/>
          </a:xfrm>
        </p:grpSpPr>
        <p:cxnSp>
          <p:nvCxnSpPr>
            <p:cNvPr id="151" name="Straight Connector 150"/>
            <p:cNvCxnSpPr/>
            <p:nvPr/>
          </p:nvCxnSpPr>
          <p:spPr>
            <a:xfrm flipH="1" flipV="1">
              <a:off x="1477204" y="3192706"/>
              <a:ext cx="1" cy="4116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99805" y="3192706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437968" y="3159368"/>
              <a:ext cx="7632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1477205" y="3007779"/>
              <a:ext cx="1" cy="1515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400879" y="3007779"/>
              <a:ext cx="1526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426640" y="2988729"/>
              <a:ext cx="101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447762" y="2968875"/>
              <a:ext cx="58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ectangle 157"/>
          <p:cNvSpPr/>
          <p:nvPr/>
        </p:nvSpPr>
        <p:spPr>
          <a:xfrm>
            <a:off x="237970" y="4070579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1739467" y="4053776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09109" y="4053775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5485551" y="4053774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783974" y="4053776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359698" y="4053776"/>
            <a:ext cx="5261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 smtClean="0">
                <a:solidFill>
                  <a:srgbClr val="1E4191"/>
                </a:solidFill>
                <a:latin typeface="GE Inspira Pitch"/>
              </a:rPr>
              <a:t>1500V</a:t>
            </a:r>
            <a:endParaRPr lang="fr-FR" sz="1000" baseline="-25000" dirty="0" smtClean="0">
              <a:solidFill>
                <a:srgbClr val="1E4191"/>
              </a:solidFill>
              <a:latin typeface="GE Inspira Pitch"/>
            </a:endParaRPr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1" y="5005221"/>
            <a:ext cx="502352" cy="172603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14" y="4991549"/>
            <a:ext cx="502352" cy="172603"/>
          </a:xfrm>
          <a:prstGeom prst="rect">
            <a:avLst/>
          </a:prstGeom>
        </p:spPr>
      </p:pic>
      <p:sp>
        <p:nvSpPr>
          <p:cNvPr id="167" name="Up Arrow 166"/>
          <p:cNvSpPr/>
          <p:nvPr/>
        </p:nvSpPr>
        <p:spPr>
          <a:xfrm>
            <a:off x="6685582" y="4637304"/>
            <a:ext cx="152605" cy="335977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Down Arrow 168"/>
          <p:cNvSpPr/>
          <p:nvPr/>
        </p:nvSpPr>
        <p:spPr>
          <a:xfrm>
            <a:off x="797121" y="4664627"/>
            <a:ext cx="139806" cy="361664"/>
          </a:xfrm>
          <a:prstGeom prst="down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0" name="Curved Down Arrow 169"/>
          <p:cNvSpPr/>
          <p:nvPr/>
        </p:nvSpPr>
        <p:spPr>
          <a:xfrm rot="10800000">
            <a:off x="1637126" y="5377879"/>
            <a:ext cx="4349731" cy="731520"/>
          </a:xfrm>
          <a:prstGeom prst="curvedDownArrow">
            <a:avLst>
              <a:gd name="adj1" fmla="val 25000"/>
              <a:gd name="adj2" fmla="val 50000"/>
              <a:gd name="adj3" fmla="val 264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693410" y="5364207"/>
            <a:ext cx="2289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j-lt"/>
              </a:rPr>
              <a:t>Transfer 80% = 0,4MW</a:t>
            </a:r>
            <a:endParaRPr lang="fr-FR" sz="1600" dirty="0">
              <a:latin typeface="+mj-lt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0" y="372801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ESS1</a:t>
            </a:r>
            <a:endParaRPr lang="fr-FR" dirty="0"/>
          </a:p>
        </p:txBody>
      </p:sp>
      <p:sp>
        <p:nvSpPr>
          <p:cNvPr id="173" name="TextBox 172"/>
          <p:cNvSpPr txBox="1"/>
          <p:nvPr/>
        </p:nvSpPr>
        <p:spPr>
          <a:xfrm>
            <a:off x="1508366" y="372801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ESS2</a:t>
            </a:r>
            <a:endParaRPr lang="fr-FR" dirty="0"/>
          </a:p>
        </p:txBody>
      </p:sp>
      <p:sp>
        <p:nvSpPr>
          <p:cNvPr id="174" name="TextBox 173"/>
          <p:cNvSpPr txBox="1"/>
          <p:nvPr/>
        </p:nvSpPr>
        <p:spPr>
          <a:xfrm>
            <a:off x="3170062" y="3728017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ESS3</a:t>
            </a:r>
            <a:endParaRPr lang="fr-FR" dirty="0"/>
          </a:p>
        </p:txBody>
      </p:sp>
      <p:sp>
        <p:nvSpPr>
          <p:cNvPr id="175" name="TextBox 174"/>
          <p:cNvSpPr txBox="1"/>
          <p:nvPr/>
        </p:nvSpPr>
        <p:spPr>
          <a:xfrm>
            <a:off x="5260112" y="3728434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ESS4</a:t>
            </a:r>
            <a:endParaRPr lang="fr-FR" dirty="0"/>
          </a:p>
        </p:txBody>
      </p:sp>
      <p:sp>
        <p:nvSpPr>
          <p:cNvPr id="176" name="TextBox 175"/>
          <p:cNvSpPr txBox="1"/>
          <p:nvPr/>
        </p:nvSpPr>
        <p:spPr>
          <a:xfrm>
            <a:off x="6522862" y="3727184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ESS5</a:t>
            </a:r>
            <a:endParaRPr lang="fr-FR" dirty="0"/>
          </a:p>
        </p:txBody>
      </p:sp>
      <p:sp>
        <p:nvSpPr>
          <p:cNvPr id="177" name="TextBox 176"/>
          <p:cNvSpPr txBox="1"/>
          <p:nvPr/>
        </p:nvSpPr>
        <p:spPr>
          <a:xfrm>
            <a:off x="8637148" y="3728434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ESS6</a:t>
            </a:r>
            <a:endParaRPr lang="fr-FR" dirty="0"/>
          </a:p>
        </p:txBody>
      </p:sp>
      <p:pic>
        <p:nvPicPr>
          <p:cNvPr id="17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21</a:t>
            </a:fld>
            <a:endParaRPr lang="fr-FR" dirty="0"/>
          </a:p>
        </p:txBody>
      </p:sp>
      <p:sp>
        <p:nvSpPr>
          <p:cNvPr id="180" name="TextBox 179"/>
          <p:cNvSpPr txBox="1"/>
          <p:nvPr/>
        </p:nvSpPr>
        <p:spPr>
          <a:xfrm>
            <a:off x="132684" y="5177824"/>
            <a:ext cx="169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P</a:t>
            </a:r>
            <a:r>
              <a:rPr lang="fr-FR" sz="2000" baseline="-25000" dirty="0" smtClean="0">
                <a:latin typeface="+mj-lt"/>
              </a:rPr>
              <a:t>acc</a:t>
            </a:r>
            <a:r>
              <a:rPr lang="fr-FR" sz="2000" dirty="0" smtClean="0">
                <a:latin typeface="+mj-lt"/>
              </a:rPr>
              <a:t>=1,5MW</a:t>
            </a:r>
            <a:endParaRPr lang="fr-FR" sz="2000" dirty="0">
              <a:latin typeface="+mj-lt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034015" y="5177824"/>
            <a:ext cx="175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P</a:t>
            </a:r>
            <a:r>
              <a:rPr lang="fr-FR" sz="2000" baseline="-25000" dirty="0" err="1" smtClean="0">
                <a:latin typeface="+mj-lt"/>
              </a:rPr>
              <a:t>brk</a:t>
            </a:r>
            <a:r>
              <a:rPr lang="fr-FR" sz="2000" dirty="0" smtClean="0">
                <a:latin typeface="+mj-lt"/>
              </a:rPr>
              <a:t>=0,5MW</a:t>
            </a:r>
            <a:endParaRPr lang="fr-FR" sz="2000" dirty="0">
              <a:latin typeface="+mj-lt"/>
            </a:endParaRPr>
          </a:p>
        </p:txBody>
      </p:sp>
      <p:sp>
        <p:nvSpPr>
          <p:cNvPr id="183" name="Content Placeholder 1"/>
          <p:cNvSpPr txBox="1">
            <a:spLocks/>
          </p:cNvSpPr>
          <p:nvPr/>
        </p:nvSpPr>
        <p:spPr bwMode="gray">
          <a:xfrm>
            <a:off x="267415" y="1723322"/>
            <a:ext cx="8637148" cy="153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+mn-lt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Electric simulation </a:t>
            </a:r>
            <a:r>
              <a:rPr lang="fr-FR" sz="2000" dirty="0" err="1" smtClean="0">
                <a:solidFill>
                  <a:schemeClr val="tx1"/>
                </a:solidFill>
              </a:rPr>
              <a:t>accurate</a:t>
            </a:r>
            <a:r>
              <a:rPr lang="fr-FR" sz="2000" dirty="0" smtClean="0">
                <a:solidFill>
                  <a:schemeClr val="tx1"/>
                </a:solidFill>
              </a:rPr>
              <a:t> but slow.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Computation of the power ratio a </a:t>
            </a:r>
            <a:r>
              <a:rPr lang="fr-FR" sz="2000" dirty="0" err="1" smtClean="0">
                <a:solidFill>
                  <a:schemeClr val="tx1"/>
                </a:solidFill>
              </a:rPr>
              <a:t>braking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metro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will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transfer</a:t>
            </a:r>
            <a:r>
              <a:rPr lang="fr-FR" sz="2000" dirty="0" smtClean="0">
                <a:solidFill>
                  <a:schemeClr val="tx1"/>
                </a:solidFill>
              </a:rPr>
              <a:t> to an </a:t>
            </a:r>
            <a:r>
              <a:rPr lang="fr-FR" sz="2000" dirty="0" err="1" smtClean="0">
                <a:solidFill>
                  <a:schemeClr val="tx1"/>
                </a:solidFill>
              </a:rPr>
              <a:t>accelerating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metro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between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</a:rPr>
              <a:t>each</a:t>
            </a:r>
            <a:r>
              <a:rPr lang="fr-FR" sz="2000" dirty="0" smtClean="0">
                <a:solidFill>
                  <a:schemeClr val="tx1"/>
                </a:solidFill>
              </a:rPr>
              <a:t> pair of stations of the line.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85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Distribution matrix</a:t>
            </a:r>
          </a:p>
        </p:txBody>
      </p:sp>
    </p:spTree>
    <p:extLst>
      <p:ext uri="{BB962C8B-B14F-4D97-AF65-F5344CB8AC3E}">
        <p14:creationId xmlns:p14="http://schemas.microsoft.com/office/powerpoint/2010/main" val="34412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Power flow model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22</a:t>
            </a:fld>
            <a:endParaRPr lang="fr-FR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Each braking metro can transfer its power to all accelerating metros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The transfer is attenuated by the distribution factor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Modelled as a generalized flow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704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Power flow model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23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3" y="1387734"/>
            <a:ext cx="7811938" cy="447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8193" y="5436658"/>
            <a:ext cx="127310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Braking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8193" y="5436656"/>
            <a:ext cx="21339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Accelerating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012547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Power flow model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24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3" y="1387734"/>
            <a:ext cx="7811938" cy="447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8193" y="5436658"/>
            <a:ext cx="127310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Braking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8193" y="5436656"/>
            <a:ext cx="21339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Accelerating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86522" y="2259106"/>
            <a:ext cx="1043492" cy="1032734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78648" y="187405"/>
                <a:ext cx="2924287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400" dirty="0" smtClean="0"/>
                  <a:t>Metro 1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braking</a:t>
                </a:r>
                <a:r>
                  <a:rPr lang="fr-FR" sz="2400" dirty="0" smtClean="0"/>
                  <a:t>, </a:t>
                </a:r>
                <a:r>
                  <a:rPr lang="fr-FR" sz="2400" dirty="0" err="1" smtClean="0"/>
                  <a:t>regenerating</a:t>
                </a:r>
                <a:r>
                  <a:rPr lang="fr-FR" sz="2400" dirty="0" smtClean="0"/>
                  <a:t> a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648" y="187405"/>
                <a:ext cx="292428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893" t="-2985" r="-3099" b="-94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6408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Power flow model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25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3" y="1387734"/>
            <a:ext cx="7811938" cy="447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8193" y="5436658"/>
            <a:ext cx="127310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Braking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8193" y="5436656"/>
            <a:ext cx="21339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Accelerating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86522" y="2259106"/>
            <a:ext cx="1043492" cy="1032734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5143" y="2056503"/>
            <a:ext cx="3795657" cy="1310641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78648" y="187405"/>
                <a:ext cx="3236260" cy="133684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It </a:t>
                </a:r>
                <a:r>
                  <a:rPr lang="fr-FR" sz="2000" dirty="0" err="1" smtClean="0"/>
                  <a:t>transfers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its</a:t>
                </a:r>
                <a:r>
                  <a:rPr lang="fr-FR" sz="2000" dirty="0" smtClean="0"/>
                  <a:t> power to Metro 6.</a:t>
                </a:r>
              </a:p>
              <a:p>
                <a:r>
                  <a:rPr lang="fr-FR" sz="2000" dirty="0" smtClean="0"/>
                  <a:t>The power </a:t>
                </a:r>
                <a:r>
                  <a:rPr lang="fr-FR" sz="2000" dirty="0" err="1" smtClean="0"/>
                  <a:t>transferred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is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fr-F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1,6</m:t>
                        </m:r>
                      </m:sub>
                    </m:sSub>
                    <m:r>
                      <a:rPr lang="fr-FR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fr-F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648" y="187405"/>
                <a:ext cx="3236260" cy="1336841"/>
              </a:xfrm>
              <a:prstGeom prst="rect">
                <a:avLst/>
              </a:prstGeom>
              <a:blipFill rotWithShape="1">
                <a:blip r:embed="rId4"/>
                <a:stretch>
                  <a:fillRect l="-1682" t="-13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64087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Power flow model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26</a:t>
            </a:fld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3" y="1387734"/>
            <a:ext cx="7811938" cy="447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8193" y="5436658"/>
            <a:ext cx="127310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Braking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8193" y="5436656"/>
            <a:ext cx="213391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/>
              <a:t>Accelerating</a:t>
            </a:r>
            <a:endParaRPr lang="fr-FR" sz="2400" dirty="0" smtClean="0"/>
          </a:p>
          <a:p>
            <a:pPr algn="ctr"/>
            <a:r>
              <a:rPr lang="fr-FR" sz="2400" dirty="0" smtClean="0"/>
              <a:t>Trains</a:t>
            </a:r>
            <a:endParaRPr lang="fr-FR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86522" y="2259106"/>
            <a:ext cx="1043492" cy="1032734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5143" y="2056503"/>
            <a:ext cx="3795657" cy="1310641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93694" y="3648632"/>
            <a:ext cx="1043492" cy="1063217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05142" y="3625324"/>
            <a:ext cx="3795657" cy="1251475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54414" y="3444240"/>
            <a:ext cx="891092" cy="0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78648" y="187405"/>
                <a:ext cx="3236260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Continue with all braking metros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demand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fulfilled</a:t>
                </a:r>
                <a:r>
                  <a:rPr lang="fr-FR" dirty="0" smtClean="0"/>
                  <a:t> or all </a:t>
                </a:r>
                <a:r>
                  <a:rPr lang="fr-FR" dirty="0" err="1" smtClean="0"/>
                  <a:t>braking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metros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transfer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their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energy</a:t>
                </a:r>
                <a:endParaRPr lang="fr-F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648" y="187405"/>
                <a:ext cx="323626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308" t="-1493" r="-561" b="-59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561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698" y="1673226"/>
            <a:ext cx="7650163" cy="127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Bottleneck of the optimization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Arithmetic sum of the instant power demands computed with the power flow at each time interval</a:t>
            </a:r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 objective function </a:t>
            </a:r>
            <a:r>
              <a:rPr lang="en-US" sz="3600" i="1" dirty="0" smtClean="0"/>
              <a:t>G</a:t>
            </a:r>
            <a:endParaRPr lang="en-US" sz="3600" dirty="0" smtClean="0"/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096762"/>
              </p:ext>
            </p:extLst>
          </p:nvPr>
        </p:nvGraphicFramePr>
        <p:xfrm>
          <a:off x="167767" y="2688111"/>
          <a:ext cx="6087487" cy="372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2533" y="4572000"/>
                <a:ext cx="2393026" cy="1143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/>
                        </a:rPr>
                        <m:t>𝐺</m:t>
                      </m:r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fr-FR" sz="2400" b="0" i="1" smtClean="0">
                              <a:latin typeface="Cambria Math"/>
                            </a:rPr>
                            <m:t>𝑇𝑖𝑚𝑒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𝑠𝑡𝑒𝑝𝑠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533" y="4572000"/>
                <a:ext cx="2393026" cy="11436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 rot="16200000">
            <a:off x="5809128" y="3618587"/>
            <a:ext cx="595214" cy="3315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79077" y="2747127"/>
                <a:ext cx="25573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fr-FR" sz="2000" dirty="0" smtClean="0"/>
                  <a:t>:</a:t>
                </a:r>
                <a:r>
                  <a:rPr lang="fr-FR" sz="1600" dirty="0" smtClean="0">
                    <a:latin typeface="+mn-lt"/>
                  </a:rPr>
                  <a:t> instant power </a:t>
                </a:r>
                <a:r>
                  <a:rPr lang="fr-FR" sz="1600" dirty="0" err="1" smtClean="0">
                    <a:latin typeface="+mn-lt"/>
                  </a:rPr>
                  <a:t>demand</a:t>
                </a:r>
                <a:r>
                  <a:rPr lang="fr-FR" sz="1600" dirty="0" smtClean="0">
                    <a:latin typeface="+mn-lt"/>
                  </a:rPr>
                  <a:t> of time </a:t>
                </a:r>
                <a:r>
                  <a:rPr lang="fr-FR" sz="1600" dirty="0" err="1" smtClean="0">
                    <a:latin typeface="+mn-lt"/>
                  </a:rPr>
                  <a:t>step</a:t>
                </a:r>
                <a:r>
                  <a:rPr lang="fr-FR" sz="1600" dirty="0" smtClean="0">
                    <a:latin typeface="+mn-lt"/>
                  </a:rPr>
                  <a:t> 20</a:t>
                </a:r>
                <a:endParaRPr lang="fr-FR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077" y="2747127"/>
                <a:ext cx="255735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90" t="-3774" r="-476" b="-113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31317E12-70F0-4FD9-9A65-915C4E722138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793749" y="6043939"/>
            <a:ext cx="57102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dirty="0" smtClean="0">
                <a:latin typeface="+mn-lt"/>
              </a:rPr>
              <a:t>0      15       30      45      60      75       90     105    120    135    150    165     180    195    210    225    240    255    270     285    300    315    </a:t>
            </a:r>
            <a:endParaRPr lang="fr-FR" sz="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68054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9" y="2437821"/>
            <a:ext cx="7540625" cy="1143000"/>
          </a:xfrm>
        </p:spPr>
        <p:txBody>
          <a:bodyPr/>
          <a:lstStyle/>
          <a:p>
            <a:r>
              <a:rPr lang="fr-FR" sz="7200" dirty="0" err="1" smtClean="0"/>
              <a:t>Optimization</a:t>
            </a:r>
            <a:r>
              <a:rPr lang="fr-FR" sz="7200" dirty="0" smtClean="0"/>
              <a:t> </a:t>
            </a:r>
            <a:r>
              <a:rPr lang="fr-FR" sz="7200" dirty="0" err="1" smtClean="0"/>
              <a:t>Methods</a:t>
            </a:r>
            <a:endParaRPr lang="fr-FR" sz="72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6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3456238"/>
            <a:ext cx="8496300" cy="203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+mj-lt"/>
              <a:buAutoNum type="arabicPeriod"/>
              <a:defRPr/>
            </a:pPr>
            <a:r>
              <a:rPr lang="fr-FR" dirty="0" smtClean="0">
                <a:latin typeface="+mn-lt"/>
              </a:rPr>
              <a:t>Covariance </a:t>
            </a:r>
            <a:r>
              <a:rPr lang="fr-FR" dirty="0">
                <a:latin typeface="+mn-lt"/>
              </a:rPr>
              <a:t>Matrix Adaptation Evolution </a:t>
            </a:r>
            <a:r>
              <a:rPr lang="fr-FR" dirty="0" err="1">
                <a:latin typeface="+mn-lt"/>
              </a:rPr>
              <a:t>Strategy</a:t>
            </a:r>
            <a:r>
              <a:rPr lang="fr-FR" dirty="0">
                <a:latin typeface="+mn-lt"/>
              </a:rPr>
              <a:t> (CMA-ES</a:t>
            </a:r>
            <a:r>
              <a:rPr lang="fr-FR" dirty="0" smtClean="0">
                <a:latin typeface="+mn-lt"/>
              </a:rPr>
              <a:t>) </a:t>
            </a:r>
            <a:r>
              <a:rPr lang="fr-FR" dirty="0" err="1" smtClean="0">
                <a:latin typeface="+mn-lt"/>
              </a:rPr>
              <a:t>implementation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>
                <a:latin typeface="+mn-lt"/>
              </a:rPr>
              <a:t>(Hansen, 2006</a:t>
            </a:r>
            <a:r>
              <a:rPr lang="fr-FR" dirty="0" smtClean="0">
                <a:latin typeface="+mn-lt"/>
              </a:rPr>
              <a:t>) on a </a:t>
            </a:r>
            <a:r>
              <a:rPr lang="fr-FR" dirty="0" err="1" smtClean="0">
                <a:latin typeface="+mn-lt"/>
              </a:rPr>
              <a:t>vector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continuous</a:t>
            </a:r>
            <a:r>
              <a:rPr lang="fr-FR" dirty="0" smtClean="0">
                <a:latin typeface="+mn-lt"/>
              </a:rPr>
              <a:t> variables.</a:t>
            </a:r>
          </a:p>
          <a:p>
            <a:pPr marL="457200" indent="-457200" eaLnBrk="1" hangingPunct="1">
              <a:lnSpc>
                <a:spcPct val="125000"/>
              </a:lnSpc>
              <a:buFont typeface="+mj-lt"/>
              <a:buAutoNum type="arabicPeriod"/>
              <a:defRPr/>
            </a:pPr>
            <a:endParaRPr lang="fr-FR" dirty="0">
              <a:latin typeface="+mn-lt"/>
            </a:endParaRPr>
          </a:p>
          <a:p>
            <a:pPr marL="457200" indent="-457200" eaLnBrk="1" hangingPunct="1">
              <a:lnSpc>
                <a:spcPct val="125000"/>
              </a:lnSpc>
              <a:buFont typeface="+mj-lt"/>
              <a:buAutoNum type="arabicPeriod"/>
              <a:defRPr/>
            </a:pPr>
            <a:r>
              <a:rPr lang="fr-FR" dirty="0" smtClean="0">
                <a:latin typeface="+mn-lt"/>
              </a:rPr>
              <a:t>MILP model </a:t>
            </a:r>
            <a:r>
              <a:rPr lang="fr-FR" dirty="0" err="1" smtClean="0">
                <a:latin typeface="+mn-lt"/>
              </a:rPr>
              <a:t>based</a:t>
            </a:r>
            <a:r>
              <a:rPr lang="fr-FR" dirty="0" smtClean="0">
                <a:latin typeface="+mn-lt"/>
              </a:rPr>
              <a:t> on the </a:t>
            </a:r>
            <a:r>
              <a:rPr lang="fr-FR" dirty="0" err="1" smtClean="0">
                <a:latin typeface="+mn-lt"/>
              </a:rPr>
              <a:t>maximization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overlapping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braking</a:t>
            </a:r>
            <a:r>
              <a:rPr lang="fr-FR" dirty="0" smtClean="0">
                <a:latin typeface="+mn-lt"/>
              </a:rPr>
              <a:t>/</a:t>
            </a:r>
            <a:r>
              <a:rPr lang="fr-FR" dirty="0" err="1" smtClean="0">
                <a:latin typeface="+mn-lt"/>
              </a:rPr>
              <a:t>accelerating</a:t>
            </a:r>
            <a:r>
              <a:rPr lang="fr-FR" dirty="0" smtClean="0">
                <a:latin typeface="+mn-lt"/>
              </a:rPr>
              <a:t> phases </a:t>
            </a:r>
          </a:p>
          <a:p>
            <a:pPr marL="457200" indent="-457200" eaLnBrk="1" hangingPunct="1">
              <a:lnSpc>
                <a:spcPct val="125000"/>
              </a:lnSpc>
              <a:buFont typeface="+mj-lt"/>
              <a:buAutoNum type="arabicPeriod"/>
              <a:defRPr/>
            </a:pPr>
            <a:endParaRPr lang="fr-FR" dirty="0">
              <a:latin typeface="+mn-lt"/>
            </a:endParaRPr>
          </a:p>
          <a:p>
            <a:pPr marL="457200" indent="-457200" eaLnBrk="1" hangingPunct="1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dirty="0" smtClean="0">
                <a:latin typeface="+mn-lt"/>
              </a:rPr>
              <a:t>Greedy heuristics. Synchronization for all </a:t>
            </a:r>
            <a:r>
              <a:rPr lang="en-US" dirty="0">
                <a:latin typeface="+mn-lt"/>
              </a:rPr>
              <a:t>braking phases </a:t>
            </a:r>
            <a:r>
              <a:rPr lang="en-US" dirty="0" smtClean="0">
                <a:latin typeface="+mn-lt"/>
              </a:rPr>
              <a:t>of the accelerating phase that minimizes the local energy consumption.</a:t>
            </a:r>
            <a:endParaRPr lang="en-US" dirty="0">
              <a:latin typeface="+mn-lt"/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fr-FR" sz="2200" dirty="0" smtClean="0">
              <a:latin typeface="+mn-lt"/>
            </a:endParaRPr>
          </a:p>
          <a:p>
            <a:pPr marL="457200" indent="-457200" eaLnBrk="1" hangingPunct="1">
              <a:lnSpc>
                <a:spcPct val="125000"/>
              </a:lnSpc>
              <a:buFont typeface="+mj-lt"/>
              <a:buAutoNum type="arabicPeriod"/>
              <a:defRPr/>
            </a:pPr>
            <a:endParaRPr lang="en-US" sz="2200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Optimization methods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393700" y="1622973"/>
            <a:ext cx="8496300" cy="15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latin typeface="+mn-lt"/>
              </a:rPr>
              <a:t>Use of the </a:t>
            </a:r>
            <a:r>
              <a:rPr lang="fr-FR" sz="2000" dirty="0" err="1" smtClean="0">
                <a:latin typeface="+mn-lt"/>
              </a:rPr>
              <a:t>customer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timetable</a:t>
            </a:r>
            <a:endParaRPr lang="fr-FR" sz="2000" dirty="0" smtClean="0">
              <a:latin typeface="+mn-lt"/>
            </a:endParaRPr>
          </a:p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latin typeface="+mn-lt"/>
              </a:rPr>
              <a:t>Modification of the </a:t>
            </a:r>
            <a:r>
              <a:rPr lang="fr-FR" sz="2000" dirty="0" err="1" smtClean="0">
                <a:latin typeface="+mn-lt"/>
              </a:rPr>
              <a:t>dwell</a:t>
            </a:r>
            <a:r>
              <a:rPr lang="fr-FR" sz="2000" dirty="0" smtClean="0">
                <a:latin typeface="+mn-lt"/>
              </a:rPr>
              <a:t> times </a:t>
            </a:r>
            <a:r>
              <a:rPr lang="fr-FR" sz="2000" dirty="0" err="1" smtClean="0">
                <a:latin typeface="+mn-lt"/>
              </a:rPr>
              <a:t>length</a:t>
            </a:r>
            <a:r>
              <a:rPr lang="fr-FR" sz="2000" dirty="0" smtClean="0">
                <a:latin typeface="+mn-lt"/>
              </a:rPr>
              <a:t> by {-3,…,9} seconds.</a:t>
            </a:r>
          </a:p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dirty="0" err="1" smtClean="0">
                <a:latin typeface="+mn-lt"/>
              </a:rPr>
              <a:t>Slight</a:t>
            </a:r>
            <a:r>
              <a:rPr lang="fr-FR" sz="2000" dirty="0" smtClean="0">
                <a:latin typeface="+mn-lt"/>
              </a:rPr>
              <a:t> modification to </a:t>
            </a:r>
            <a:r>
              <a:rPr lang="fr-FR" sz="2000" dirty="0" err="1" smtClean="0">
                <a:latin typeface="+mn-lt"/>
              </a:rPr>
              <a:t>ensure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feasibility</a:t>
            </a:r>
            <a:r>
              <a:rPr lang="fr-FR" sz="2000" dirty="0" smtClean="0">
                <a:latin typeface="+mn-lt"/>
              </a:rPr>
              <a:t>.</a:t>
            </a:r>
          </a:p>
          <a:p>
            <a:pPr marL="342900" indent="-3429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latin typeface="+mn-lt"/>
              </a:rPr>
              <a:t>Time </a:t>
            </a:r>
            <a:r>
              <a:rPr lang="fr-FR" sz="2000" dirty="0" err="1" smtClean="0">
                <a:latin typeface="+mn-lt"/>
              </a:rPr>
              <a:t>interval</a:t>
            </a:r>
            <a:r>
              <a:rPr lang="fr-FR" sz="2000" dirty="0" smtClean="0">
                <a:latin typeface="+mn-lt"/>
              </a:rPr>
              <a:t> of 1s for </a:t>
            </a:r>
            <a:r>
              <a:rPr lang="fr-FR" sz="2000" dirty="0" err="1" smtClean="0">
                <a:latin typeface="+mn-lt"/>
              </a:rPr>
              <a:t>energy</a:t>
            </a:r>
            <a:r>
              <a:rPr lang="fr-FR" sz="2000" dirty="0" smtClean="0">
                <a:latin typeface="+mn-lt"/>
              </a:rPr>
              <a:t> computation.</a:t>
            </a:r>
          </a:p>
          <a:p>
            <a:pPr marL="457200" indent="-457200" eaLnBrk="1" hangingPunct="1">
              <a:lnSpc>
                <a:spcPct val="125000"/>
              </a:lnSpc>
              <a:buFont typeface="+mj-lt"/>
              <a:buAutoNum type="arabicPeriod"/>
              <a:defRPr/>
            </a:pPr>
            <a:endParaRPr lang="en-US" sz="2200" dirty="0" smtClean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8830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41913" y="32128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Energy Saving Techniques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7" y="1175153"/>
            <a:ext cx="6686586" cy="5027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878" y="6059838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latin typeface="+mn-lt"/>
              </a:rPr>
              <a:t>Gonzales et al. « A </a:t>
            </a:r>
            <a:r>
              <a:rPr lang="fr-FR" sz="1050" dirty="0" err="1" smtClean="0">
                <a:latin typeface="+mn-lt"/>
              </a:rPr>
              <a:t>systems</a:t>
            </a:r>
            <a:r>
              <a:rPr lang="fr-FR" sz="1050" dirty="0" smtClean="0">
                <a:latin typeface="+mn-lt"/>
              </a:rPr>
              <a:t> </a:t>
            </a:r>
            <a:r>
              <a:rPr lang="fr-FR" sz="1050" dirty="0" err="1" smtClean="0">
                <a:latin typeface="+mn-lt"/>
              </a:rPr>
              <a:t>approach</a:t>
            </a:r>
            <a:r>
              <a:rPr lang="fr-FR" sz="1050" dirty="0" smtClean="0">
                <a:latin typeface="+mn-lt"/>
              </a:rPr>
              <a:t> to </a:t>
            </a:r>
            <a:r>
              <a:rPr lang="fr-FR" sz="1050" dirty="0" err="1" smtClean="0">
                <a:latin typeface="+mn-lt"/>
              </a:rPr>
              <a:t>reduce</a:t>
            </a:r>
            <a:r>
              <a:rPr lang="fr-FR" sz="1050" dirty="0" smtClean="0">
                <a:latin typeface="+mn-lt"/>
              </a:rPr>
              <a:t> </a:t>
            </a:r>
            <a:r>
              <a:rPr lang="fr-FR" sz="1050" dirty="0" err="1" smtClean="0">
                <a:latin typeface="+mn-lt"/>
              </a:rPr>
              <a:t>urban</a:t>
            </a:r>
            <a:r>
              <a:rPr lang="fr-FR" sz="1050" dirty="0" smtClean="0">
                <a:latin typeface="+mn-lt"/>
              </a:rPr>
              <a:t> rail </a:t>
            </a:r>
            <a:r>
              <a:rPr lang="fr-FR" sz="1050" dirty="0" err="1" smtClean="0">
                <a:latin typeface="+mn-lt"/>
              </a:rPr>
              <a:t>energy</a:t>
            </a:r>
            <a:r>
              <a:rPr lang="fr-FR" sz="1050" dirty="0" smtClean="0">
                <a:latin typeface="+mn-lt"/>
              </a:rPr>
              <a:t> </a:t>
            </a:r>
            <a:r>
              <a:rPr lang="fr-FR" sz="1050" dirty="0" err="1" smtClean="0">
                <a:latin typeface="+mn-lt"/>
              </a:rPr>
              <a:t>consumption</a:t>
            </a:r>
            <a:r>
              <a:rPr lang="fr-FR" sz="1050" dirty="0" smtClean="0">
                <a:latin typeface="+mn-lt"/>
              </a:rPr>
              <a:t> », </a:t>
            </a:r>
            <a:r>
              <a:rPr lang="fr-FR" sz="1050" i="1" dirty="0" err="1" smtClean="0">
                <a:latin typeface="+mn-lt"/>
              </a:rPr>
              <a:t>Energy</a:t>
            </a:r>
            <a:r>
              <a:rPr lang="fr-FR" sz="1050" i="1" dirty="0" smtClean="0">
                <a:latin typeface="+mn-lt"/>
              </a:rPr>
              <a:t> </a:t>
            </a:r>
            <a:r>
              <a:rPr lang="fr-FR" sz="1050" i="1" dirty="0" err="1" smtClean="0">
                <a:latin typeface="+mn-lt"/>
              </a:rPr>
              <a:t>Consumption</a:t>
            </a:r>
            <a:r>
              <a:rPr lang="fr-FR" sz="1050" i="1" dirty="0" smtClean="0">
                <a:latin typeface="+mn-lt"/>
              </a:rPr>
              <a:t> and Management vol. 80 </a:t>
            </a:r>
            <a:r>
              <a:rPr lang="fr-FR" sz="1050" dirty="0" smtClean="0">
                <a:latin typeface="+mn-lt"/>
              </a:rPr>
              <a:t>2014</a:t>
            </a:r>
            <a:endParaRPr lang="fr-FR" sz="1050" dirty="0">
              <a:latin typeface="+mn-lt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3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Evolutionary algorithm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for non-linear continuous optimization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New candidates are sampled according to a multivariate normal distribution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Objective function arbitrarily complex.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Quasi parameter-free</a:t>
            </a:r>
            <a:endParaRPr lang="en-US" sz="2000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CMA-ES</a:t>
            </a:r>
            <a:endParaRPr lang="en-US" dirty="0" smtClean="0"/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4119824"/>
            <a:ext cx="3318510" cy="2198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5008" y="6129670"/>
            <a:ext cx="7986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Wikipedia</a:t>
            </a:r>
            <a:endParaRPr lang="fr-FR" sz="1100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7545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gray">
              <a:xfrm>
                <a:off x="393700" y="1793805"/>
                <a:ext cx="8496300" cy="3712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554038" indent="-127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457200" indent="-457200" eaLnBrk="1" hangingPunct="1">
                  <a:lnSpc>
                    <a:spcPct val="1250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latin typeface="+mn-lt"/>
                  </a:rPr>
                  <a:t>A candidate solution is a vector of deltas on dwell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𝜹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2000" b="0" i="1" smtClean="0">
                        <a:latin typeface="Cambria Math"/>
                      </a:rPr>
                      <m:t>, </m:t>
                    </m:r>
                    <m:r>
                      <a:rPr lang="fr-FR" sz="2000" b="0" i="1" smtClean="0">
                        <a:latin typeface="Cambria Math"/>
                      </a:rPr>
                      <m:t>𝑖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/>
                        <a:ea typeface="Cambria Math"/>
                      </a:rPr>
                      <m:t>Dwells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  <a:p>
                <a:pPr marL="457200" indent="-457200" eaLnBrk="1" hangingPunct="1">
                  <a:lnSpc>
                    <a:spcPct val="1250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latin typeface="+mn-lt"/>
                  </a:rPr>
                  <a:t>Initial point is the original timetable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/>
                        <a:ea typeface="Cambria Math"/>
                      </a:rPr>
                      <m:t>𝜹</m:t>
                    </m:r>
                    <m:r>
                      <a:rPr lang="fr-FR" sz="2000" b="0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dirty="0" smtClean="0">
                    <a:latin typeface="+mn-lt"/>
                  </a:rPr>
                  <a:t>.</a:t>
                </a:r>
                <a:endParaRPr lang="en-US" sz="2000" dirty="0">
                  <a:latin typeface="+mn-lt"/>
                </a:endParaRPr>
              </a:p>
              <a:p>
                <a:pPr marL="457200" indent="-457200" eaLnBrk="1" hangingPunct="1">
                  <a:lnSpc>
                    <a:spcPct val="1250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latin typeface="+mn-lt"/>
                  </a:rPr>
                  <a:t>Bound handling using a penalty function added to the fitness function</a:t>
                </a:r>
              </a:p>
              <a:p>
                <a:pPr eaLnBrk="1" hangingPunct="1">
                  <a:lnSpc>
                    <a:spcPct val="125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𝐿𝑂𝑊</m:t>
                                          </m:r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𝐸𝑅</m:t>
                                          </m:r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_</m:t>
                                          </m:r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𝐵𝑂𝑈𝑁𝐷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fr-FR" sz="20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/>
                                  <a:ea typeface="Cambria Math"/>
                                </a:rPr>
                                <m:t>if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𝐿𝑂𝑊𝐸𝑅</m:t>
                              </m:r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_</m:t>
                              </m:r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𝐵𝑂𝑈𝑁𝐷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fr-FR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  <a:ea typeface="Cambria Math"/>
                                        </a:rPr>
                                        <m:t>1+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𝑈𝑃𝑃𝐸𝑅</m:t>
                                          </m:r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_</m:t>
                                          </m:r>
                                          <m:r>
                                            <a:rPr lang="fr-F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𝐵𝑂𝑈𝑁𝐷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/>
                                  <a:ea typeface="Cambria Math"/>
                                </a:rPr>
                                <m:t>if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𝑈𝑃𝑃𝐸𝑅</m:t>
                              </m:r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_</m:t>
                              </m:r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𝐵𝑂𝑈𝑁𝐷</m:t>
                              </m:r>
                            </m:e>
                            <m:e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/>
                                  <a:ea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dirty="0" smtClean="0">
                  <a:latin typeface="+mn-lt"/>
                  <a:ea typeface="Cambria Math"/>
                </a:endParaRPr>
              </a:p>
              <a:p>
                <a:pPr marL="457200" lvl="0" indent="-457200" eaLnBrk="1" hangingPunct="1">
                  <a:lnSpc>
                    <a:spcPct val="125000"/>
                  </a:lnSpc>
                  <a:buFont typeface="Arial" pitchFamily="34" charset="0"/>
                  <a:buChar char="•"/>
                  <a:defRPr/>
                </a:pPr>
                <a:endParaRPr lang="en-US" sz="2000" dirty="0" smtClean="0">
                  <a:solidFill>
                    <a:srgbClr val="000000"/>
                  </a:solidFill>
                  <a:latin typeface="Century Gothic"/>
                </a:endParaRPr>
              </a:p>
              <a:p>
                <a:pPr marL="457200" lvl="0" indent="-457200" eaLnBrk="1" hangingPunct="1">
                  <a:lnSpc>
                    <a:spcPct val="125000"/>
                  </a:lnSpc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latin typeface="Century Gothic"/>
                  </a:rPr>
                  <a:t>Before computing the fitness function, vector of deltas is discretized by rounding float numbers to their closest integer.</a:t>
                </a:r>
                <a:endParaRPr lang="en-US" sz="2000" dirty="0">
                  <a:solidFill>
                    <a:srgbClr val="000000"/>
                  </a:solidFill>
                  <a:latin typeface="Century Gothic"/>
                </a:endParaRPr>
              </a:p>
              <a:p>
                <a:pPr eaLnBrk="1" hangingPunct="1">
                  <a:lnSpc>
                    <a:spcPct val="125000"/>
                  </a:lnSpc>
                  <a:defRPr/>
                </a:pPr>
                <a:endParaRPr lang="fr-FR" dirty="0" smtClean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93700" y="1793805"/>
                <a:ext cx="8496300" cy="3712692"/>
              </a:xfrm>
              <a:prstGeom prst="rect">
                <a:avLst/>
              </a:prstGeom>
              <a:blipFill rotWithShape="1">
                <a:blip r:embed="rId2"/>
                <a:stretch>
                  <a:fillRect l="-1723" t="-985" b="-180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CMA-ES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9933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Mixed Integer Linear Programming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Widely used and studied in OR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CPLEX as a very powerful solver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Need to linearize all equations</a:t>
            </a:r>
            <a:endParaRPr lang="en-US" sz="2400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MILP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9213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gray">
              <a:xfrm>
                <a:off x="393700" y="1793805"/>
                <a:ext cx="8496300" cy="2326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554038" indent="-1270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lvl="0" indent="-285750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 smtClean="0">
                    <a:solidFill>
                      <a:srgbClr val="000000"/>
                    </a:solidFill>
                    <a:latin typeface="+mn-lt"/>
                  </a:rPr>
                  <a:t>One </a:t>
                </a:r>
                <a:r>
                  <a:rPr lang="fr-FR" sz="2000" dirty="0" err="1">
                    <a:solidFill>
                      <a:srgbClr val="000000"/>
                    </a:solidFill>
                    <a:latin typeface="+mn-lt"/>
                  </a:rPr>
                  <a:t>braking</a:t>
                </a:r>
                <a:r>
                  <a:rPr lang="fr-FR" sz="2000" dirty="0">
                    <a:solidFill>
                      <a:srgbClr val="000000"/>
                    </a:solidFill>
                    <a:latin typeface="+mn-lt"/>
                  </a:rPr>
                  <a:t> phase </a:t>
                </a:r>
                <a:r>
                  <a:rPr lang="fr-FR" sz="2000" dirty="0" err="1">
                    <a:solidFill>
                      <a:srgbClr val="000000"/>
                    </a:solidFill>
                    <a:latin typeface="+mn-lt"/>
                  </a:rPr>
                  <a:t>can</a:t>
                </a:r>
                <a:r>
                  <a:rPr lang="fr-FR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+mn-lt"/>
                  </a:rPr>
                  <a:t>transfer</a:t>
                </a:r>
                <a:r>
                  <a:rPr lang="fr-FR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+mn-lt"/>
                  </a:rPr>
                  <a:t>its</a:t>
                </a:r>
                <a:r>
                  <a:rPr lang="fr-FR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latin typeface="+mn-lt"/>
                  </a:rPr>
                  <a:t>energy</a:t>
                </a:r>
                <a:r>
                  <a:rPr lang="fr-FR" sz="2000" dirty="0">
                    <a:solidFill>
                      <a:srgbClr val="000000"/>
                    </a:solidFill>
                    <a:latin typeface="+mn-lt"/>
                  </a:rPr>
                  <a:t> to at </a:t>
                </a:r>
                <a:r>
                  <a:rPr lang="fr-FR" sz="2000" dirty="0" err="1">
                    <a:solidFill>
                      <a:srgbClr val="000000"/>
                    </a:solidFill>
                    <a:latin typeface="+mn-lt"/>
                  </a:rPr>
                  <a:t>most</a:t>
                </a:r>
                <a:r>
                  <a:rPr lang="fr-FR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+mn-lt"/>
                  </a:rPr>
                  <a:t>one </a:t>
                </a:r>
                <a:r>
                  <a:rPr lang="fr-FR" sz="2000" dirty="0" err="1">
                    <a:solidFill>
                      <a:srgbClr val="000000"/>
                    </a:solidFill>
                    <a:latin typeface="+mn-lt"/>
                  </a:rPr>
                  <a:t>acceleration</a:t>
                </a:r>
                <a:r>
                  <a:rPr lang="fr-FR" sz="20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fr-FR" sz="2000" dirty="0" smtClean="0">
                    <a:solidFill>
                      <a:srgbClr val="000000"/>
                    </a:solidFill>
                    <a:latin typeface="+mn-lt"/>
                  </a:rPr>
                  <a:t>phase</a:t>
                </a:r>
              </a:p>
              <a:p>
                <a:pPr marL="285750" indent="-285750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latin typeface="+mn-lt"/>
                  </a:rPr>
                  <a:t>One </a:t>
                </a:r>
                <a:r>
                  <a:rPr lang="fr-FR" sz="2000" dirty="0" err="1">
                    <a:latin typeface="+mn-lt"/>
                  </a:rPr>
                  <a:t>acceleration</a:t>
                </a:r>
                <a:r>
                  <a:rPr lang="fr-FR" sz="2000" dirty="0">
                    <a:latin typeface="+mn-lt"/>
                  </a:rPr>
                  <a:t> phase </a:t>
                </a:r>
                <a:r>
                  <a:rPr lang="fr-FR" sz="2000" dirty="0" err="1">
                    <a:latin typeface="+mn-lt"/>
                  </a:rPr>
                  <a:t>can</a:t>
                </a:r>
                <a:r>
                  <a:rPr lang="fr-FR" sz="2000" dirty="0">
                    <a:latin typeface="+mn-lt"/>
                  </a:rPr>
                  <a:t> </a:t>
                </a:r>
                <a:r>
                  <a:rPr lang="fr-FR" sz="2000" dirty="0" err="1">
                    <a:latin typeface="+mn-lt"/>
                  </a:rPr>
                  <a:t>benefit</a:t>
                </a:r>
                <a:r>
                  <a:rPr lang="fr-FR" sz="2000" dirty="0">
                    <a:latin typeface="+mn-lt"/>
                  </a:rPr>
                  <a:t> </a:t>
                </a:r>
                <a:r>
                  <a:rPr lang="fr-FR" sz="2000" dirty="0" err="1">
                    <a:latin typeface="+mn-lt"/>
                  </a:rPr>
                  <a:t>from</a:t>
                </a:r>
                <a:r>
                  <a:rPr lang="fr-FR" sz="2000" dirty="0">
                    <a:latin typeface="+mn-lt"/>
                  </a:rPr>
                  <a:t> at </a:t>
                </a:r>
                <a:r>
                  <a:rPr lang="fr-FR" sz="2000" dirty="0" err="1">
                    <a:latin typeface="+mn-lt"/>
                  </a:rPr>
                  <a:t>most</a:t>
                </a:r>
                <a:r>
                  <a:rPr lang="fr-FR" sz="2000" dirty="0">
                    <a:latin typeface="+mn-lt"/>
                  </a:rPr>
                  <a:t> </a:t>
                </a:r>
                <a:r>
                  <a:rPr lang="fr-FR" sz="2000" dirty="0" smtClean="0">
                    <a:latin typeface="+mn-lt"/>
                  </a:rPr>
                  <a:t>one </a:t>
                </a:r>
                <a:r>
                  <a:rPr lang="fr-FR" sz="2000" dirty="0" err="1">
                    <a:latin typeface="+mn-lt"/>
                  </a:rPr>
                  <a:t>braking</a:t>
                </a:r>
                <a:r>
                  <a:rPr lang="fr-FR" sz="2000" dirty="0">
                    <a:latin typeface="+mn-lt"/>
                  </a:rPr>
                  <a:t> </a:t>
                </a:r>
                <a:r>
                  <a:rPr lang="fr-FR" sz="2000" dirty="0" smtClean="0">
                    <a:latin typeface="+mn-lt"/>
                  </a:rPr>
                  <a:t>phase</a:t>
                </a:r>
              </a:p>
              <a:p>
                <a:pPr marL="285750" indent="-285750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 err="1" smtClean="0">
                    <a:latin typeface="+mn-lt"/>
                  </a:rPr>
                  <a:t>Each</a:t>
                </a:r>
                <a:r>
                  <a:rPr lang="fr-FR" sz="2000" dirty="0" smtClean="0">
                    <a:latin typeface="+mn-lt"/>
                  </a:rPr>
                  <a:t> </a:t>
                </a:r>
                <a:r>
                  <a:rPr lang="fr-FR" sz="2000" dirty="0" err="1" smtClean="0">
                    <a:latin typeface="+mn-lt"/>
                  </a:rPr>
                  <a:t>potential</a:t>
                </a:r>
                <a:r>
                  <a:rPr lang="fr-FR" sz="2000" dirty="0" smtClean="0">
                    <a:latin typeface="+mn-lt"/>
                  </a:rPr>
                  <a:t> </a:t>
                </a:r>
                <a:r>
                  <a:rPr lang="fr-FR" sz="2000" dirty="0" err="1" smtClean="0">
                    <a:latin typeface="+mn-lt"/>
                  </a:rPr>
                  <a:t>transfer</a:t>
                </a:r>
                <a:r>
                  <a:rPr lang="fr-FR" sz="2000" dirty="0" smtClean="0">
                    <a:latin typeface="+mn-lt"/>
                  </a:rPr>
                  <a:t> </a:t>
                </a:r>
                <a:r>
                  <a:rPr lang="fr-FR" sz="2000" dirty="0" err="1" smtClean="0">
                    <a:latin typeface="+mn-lt"/>
                  </a:rPr>
                  <a:t>is</a:t>
                </a:r>
                <a:r>
                  <a:rPr lang="fr-FR" sz="2000" dirty="0" smtClean="0">
                    <a:latin typeface="+mn-lt"/>
                  </a:rPr>
                  <a:t> </a:t>
                </a:r>
                <a:r>
                  <a:rPr lang="fr-FR" sz="2000" dirty="0" err="1" smtClean="0">
                    <a:latin typeface="+mn-lt"/>
                  </a:rPr>
                  <a:t>attenuated</a:t>
                </a:r>
                <a:r>
                  <a:rPr lang="fr-FR" sz="2000" dirty="0" smtClean="0">
                    <a:latin typeface="+mn-lt"/>
                  </a:rPr>
                  <a:t> by a distribution factor</a:t>
                </a:r>
              </a:p>
              <a:p>
                <a:pPr marL="285750" indent="-285750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 err="1" smtClean="0">
                    <a:latin typeface="+mn-lt"/>
                  </a:rPr>
                  <a:t>Maximization</a:t>
                </a:r>
                <a:r>
                  <a:rPr lang="fr-FR" sz="2000" dirty="0" smtClean="0">
                    <a:latin typeface="+mn-lt"/>
                  </a:rPr>
                  <a:t> of the </a:t>
                </a:r>
                <a:r>
                  <a:rPr lang="fr-FR" sz="2000" dirty="0" err="1" smtClean="0">
                    <a:latin typeface="+mn-lt"/>
                  </a:rPr>
                  <a:t>overlapping</a:t>
                </a:r>
                <a:r>
                  <a:rPr lang="fr-FR" sz="2000" dirty="0" smtClean="0">
                    <a:latin typeface="+mn-lt"/>
                  </a:rPr>
                  <a:t> times </a:t>
                </a:r>
                <a:r>
                  <a:rPr lang="fr-FR" sz="2000" dirty="0" err="1" smtClean="0">
                    <a:latin typeface="+mn-lt"/>
                  </a:rPr>
                  <a:t>between</a:t>
                </a:r>
                <a:r>
                  <a:rPr lang="fr-FR" sz="2000" dirty="0" smtClean="0">
                    <a:latin typeface="+mn-lt"/>
                  </a:rPr>
                  <a:t> </a:t>
                </a:r>
                <a:r>
                  <a:rPr lang="fr-FR" sz="2000" dirty="0" err="1" smtClean="0">
                    <a:latin typeface="+mn-lt"/>
                  </a:rPr>
                  <a:t>braking</a:t>
                </a:r>
                <a:r>
                  <a:rPr lang="fr-FR" sz="2000" dirty="0" smtClean="0">
                    <a:latin typeface="+mn-lt"/>
                  </a:rPr>
                  <a:t> and </a:t>
                </a:r>
                <a:r>
                  <a:rPr lang="fr-FR" sz="2000" dirty="0" err="1" smtClean="0">
                    <a:latin typeface="+mn-lt"/>
                  </a:rPr>
                  <a:t>acceleration</a:t>
                </a:r>
                <a:r>
                  <a:rPr lang="fr-FR" sz="2000" dirty="0" smtClean="0">
                    <a:latin typeface="+mn-lt"/>
                  </a:rPr>
                  <a:t> phases, </a:t>
                </a:r>
                <a:r>
                  <a:rPr lang="fr-FR" sz="2000" dirty="0" err="1" smtClean="0">
                    <a:latin typeface="+mn-lt"/>
                  </a:rPr>
                  <a:t>multiplied</a:t>
                </a:r>
                <a:r>
                  <a:rPr lang="fr-FR" sz="2000" dirty="0" smtClean="0">
                    <a:latin typeface="+mn-lt"/>
                  </a:rPr>
                  <a:t> by </a:t>
                </a:r>
                <a:r>
                  <a:rPr lang="fr-FR" sz="2000" dirty="0" err="1" smtClean="0">
                    <a:latin typeface="+mn-lt"/>
                  </a:rPr>
                  <a:t>their</a:t>
                </a:r>
                <a:r>
                  <a:rPr lang="fr-FR" sz="2000" dirty="0" smtClean="0">
                    <a:latin typeface="+mn-lt"/>
                  </a:rPr>
                  <a:t> distribution factor</a:t>
                </a:r>
              </a:p>
              <a:p>
                <a:pPr marL="285750" indent="-285750" eaLnBrk="1" hangingPunct="1">
                  <a:lnSpc>
                    <a:spcPct val="125000"/>
                  </a:lnSpc>
                  <a:buFont typeface="Arial" panose="020B0604020202020204" pitchFamily="34" charset="0"/>
                  <a:buChar char="•"/>
                  <a:defRPr/>
                </a:pPr>
                <a:endParaRPr lang="fr-FR" sz="2000" dirty="0"/>
              </a:p>
              <a:p>
                <a:pPr lvl="0" eaLnBrk="1" hangingPunct="1">
                  <a:lnSpc>
                    <a:spcPct val="125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maximize</m:t>
                      </m:r>
                      <m:r>
                        <a:rPr lang="fr-FR" sz="2000" b="0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fr-FR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fr-FR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fr-FR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fr-F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fr-F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20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sSup>
                                        <m:sSupPr>
                                          <m:ctrlP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fr-FR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fr-FR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>
                  <a:solidFill>
                    <a:srgbClr val="000000"/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93700" y="1793805"/>
                <a:ext cx="8496300" cy="2326019"/>
              </a:xfrm>
              <a:prstGeom prst="rect">
                <a:avLst/>
              </a:prstGeom>
              <a:blipFill rotWithShape="1">
                <a:blip r:embed="rId2"/>
                <a:stretch>
                  <a:fillRect l="-1723" t="-1571" b="-774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MILP Linearization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8399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Greedy </a:t>
            </a:r>
            <a:r>
              <a:rPr lang="en-US" sz="3600" dirty="0" smtClean="0"/>
              <a:t>Heuristics</a:t>
            </a:r>
            <a:endParaRPr lang="en-US" sz="3600" dirty="0" smtClean="0"/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788193" y="1570085"/>
            <a:ext cx="6656547" cy="24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Shift acceleration phases to synchronize with braking phases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Shifting acceleration phases are equivalent to modify dwell times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Improvements computed with electric-based equations</a:t>
            </a: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1600" dirty="0" smtClean="0">
              <a:latin typeface="+mn-lt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3202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Algorithm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120" y="1675919"/>
            <a:ext cx="47502" cy="41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53820" y="16759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1520" y="16759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4870" y="26347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0820" y="35936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0124" y="455246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8124" y="45524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3322" y="55113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871" y="1998755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871" y="295540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8871" y="39142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2622" y="4869406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8871" y="58319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2918" y="18118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1</a:t>
            </a:r>
            <a:endParaRPr lang="fr-FR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7707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2</a:t>
            </a:r>
            <a:endParaRPr lang="fr-FR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18" y="37295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3</a:t>
            </a:r>
            <a:endParaRPr lang="fr-FR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834" y="468474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4</a:t>
            </a:r>
            <a:endParaRPr lang="fr-FR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5835" y="56472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5</a:t>
            </a:r>
            <a:endParaRPr lang="fr-FR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3143" y="58319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time</a:t>
            </a:r>
            <a:endParaRPr lang="fr-FR" sz="24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38124" y="55113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pic>
        <p:nvPicPr>
          <p:cNvPr id="3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0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Algorithm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120" y="1675919"/>
            <a:ext cx="47502" cy="41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53820" y="16759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1520" y="16759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4870" y="26347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0820" y="35936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0124" y="455246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8124" y="45524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3322" y="55113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871" y="1998755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871" y="295540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8871" y="39142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2622" y="4869406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8871" y="58319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14374" y="625017"/>
            <a:ext cx="35105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1. </a:t>
            </a:r>
            <a:r>
              <a:rPr lang="fr-FR" sz="2400" dirty="0" err="1" smtClean="0">
                <a:latin typeface="+mj-lt"/>
              </a:rPr>
              <a:t>Choose</a:t>
            </a:r>
            <a:r>
              <a:rPr lang="fr-FR" sz="2400" dirty="0" smtClean="0">
                <a:latin typeface="+mj-lt"/>
              </a:rPr>
              <a:t> the first active </a:t>
            </a:r>
            <a:r>
              <a:rPr lang="fr-FR" sz="2400" dirty="0" err="1" smtClean="0">
                <a:latin typeface="+mj-lt"/>
              </a:rPr>
              <a:t>braking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interval</a:t>
            </a:r>
            <a:r>
              <a:rPr lang="fr-FR" sz="2400" dirty="0" smtClean="0">
                <a:latin typeface="+mj-lt"/>
              </a:rPr>
              <a:t> of the time horizon</a:t>
            </a:r>
            <a:endParaRPr lang="fr-FR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18" y="18118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1</a:t>
            </a:r>
            <a:endParaRPr lang="fr-FR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7707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2</a:t>
            </a:r>
            <a:endParaRPr lang="fr-FR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2918" y="37295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3</a:t>
            </a:r>
            <a:endParaRPr lang="fr-FR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5834" y="468474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4</a:t>
            </a:r>
            <a:endParaRPr lang="fr-FR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5835" y="56472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5</a:t>
            </a:r>
            <a:endParaRPr lang="fr-FR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3143" y="58319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time</a:t>
            </a:r>
            <a:endParaRPr lang="fr-FR" sz="24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38124" y="55113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pic>
        <p:nvPicPr>
          <p:cNvPr id="3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Algorithm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120" y="1675919"/>
            <a:ext cx="47502" cy="41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71520" y="16759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4870" y="26347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0820" y="35936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0124" y="455246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8124" y="45524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3322" y="55113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871" y="1998755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871" y="295540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8871" y="39142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2622" y="4869406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8871" y="58319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riped Right Arrow 20"/>
          <p:cNvSpPr/>
          <p:nvPr/>
        </p:nvSpPr>
        <p:spPr>
          <a:xfrm rot="10800000">
            <a:off x="1453820" y="2652246"/>
            <a:ext cx="781050" cy="285680"/>
          </a:xfrm>
          <a:prstGeom prst="stripedRightArrow">
            <a:avLst>
              <a:gd name="adj1" fmla="val 48807"/>
              <a:gd name="adj2" fmla="val 10208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Striped Right Arrow 29"/>
          <p:cNvSpPr/>
          <p:nvPr/>
        </p:nvSpPr>
        <p:spPr>
          <a:xfrm rot="10800000">
            <a:off x="1475252" y="3611096"/>
            <a:ext cx="105568" cy="285680"/>
          </a:xfrm>
          <a:prstGeom prst="stripedRightArrow">
            <a:avLst>
              <a:gd name="adj1" fmla="val 48807"/>
              <a:gd name="adj2" fmla="val 10208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Striped Right Arrow 30"/>
          <p:cNvSpPr/>
          <p:nvPr/>
        </p:nvSpPr>
        <p:spPr>
          <a:xfrm rot="10800000">
            <a:off x="1844344" y="5528796"/>
            <a:ext cx="918978" cy="285680"/>
          </a:xfrm>
          <a:prstGeom prst="stripedRightArrow">
            <a:avLst>
              <a:gd name="adj1" fmla="val 48807"/>
              <a:gd name="adj2" fmla="val 10208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1844344" y="5159464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+mn-lt"/>
              </a:rPr>
              <a:t>Max shift</a:t>
            </a:r>
            <a:endParaRPr lang="fr-FR" sz="1400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53820" y="16759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4374" y="622099"/>
            <a:ext cx="32743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2. Shift </a:t>
            </a:r>
            <a:r>
              <a:rPr lang="fr-FR" sz="2400" dirty="0" err="1" smtClean="0">
                <a:latin typeface="+mj-lt"/>
              </a:rPr>
              <a:t>neighbour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acceleration</a:t>
            </a:r>
            <a:r>
              <a:rPr lang="fr-FR" sz="2400" dirty="0" smtClean="0">
                <a:latin typeface="+mj-lt"/>
              </a:rPr>
              <a:t> phases and </a:t>
            </a:r>
            <a:r>
              <a:rPr lang="fr-FR" sz="2400" dirty="0" err="1" smtClean="0">
                <a:latin typeface="+mj-lt"/>
              </a:rPr>
              <a:t>compute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energy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savings</a:t>
            </a:r>
            <a:endParaRPr lang="fr-FR" sz="24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2918" y="18118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1</a:t>
            </a:r>
            <a:endParaRPr lang="fr-FR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27707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2</a:t>
            </a:r>
            <a:endParaRPr lang="fr-FR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2918" y="37295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3</a:t>
            </a:r>
            <a:endParaRPr lang="fr-FR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5834" y="468474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4</a:t>
            </a:r>
            <a:endParaRPr lang="fr-FR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5835" y="56472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5</a:t>
            </a:r>
            <a:endParaRPr lang="fr-FR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4374" y="638545"/>
            <a:ext cx="32743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3. Shift best </a:t>
            </a:r>
            <a:r>
              <a:rPr lang="fr-FR" sz="2400" dirty="0" err="1" smtClean="0">
                <a:latin typeface="+mj-lt"/>
              </a:rPr>
              <a:t>neighbour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fix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both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braking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acceleration</a:t>
            </a:r>
            <a:r>
              <a:rPr lang="fr-FR" sz="2400" dirty="0" smtClean="0">
                <a:latin typeface="+mj-lt"/>
              </a:rPr>
              <a:t> phases</a:t>
            </a:r>
            <a:endParaRPr lang="fr-FR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4757" y="2361588"/>
            <a:ext cx="251543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Savings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maximized</a:t>
            </a:r>
            <a:endParaRPr lang="fr-FR" sz="2000" dirty="0">
              <a:latin typeface="+mj-lt"/>
            </a:endParaRPr>
          </a:p>
        </p:txBody>
      </p:sp>
      <p:cxnSp>
        <p:nvCxnSpPr>
          <p:cNvPr id="6" name="Straight Arrow Connector 5"/>
          <p:cNvCxnSpPr>
            <a:stCxn id="4" idx="1"/>
            <a:endCxn id="13" idx="3"/>
          </p:cNvCxnSpPr>
          <p:nvPr/>
        </p:nvCxnSpPr>
        <p:spPr>
          <a:xfrm flipH="1">
            <a:off x="3291774" y="2561643"/>
            <a:ext cx="372983" cy="233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53143" y="58319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time</a:t>
            </a:r>
            <a:endParaRPr lang="fr-FR" sz="2400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38124" y="55113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6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24803E-6 L -0.08664 -0.00047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30" grpId="0" animBg="1"/>
      <p:bldP spid="31" grpId="0" animBg="1"/>
      <p:bldP spid="23" grpId="0"/>
      <p:bldP spid="37" grpId="0" animBg="1"/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Algorithm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120" y="1675919"/>
            <a:ext cx="47502" cy="41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71520" y="16759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3820" y="263476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0820" y="35936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0124" y="455246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8124" y="45524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3322" y="55113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871" y="1998755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871" y="295540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8871" y="39142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2622" y="4869406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8871" y="58319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53820" y="167591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4374" y="625017"/>
            <a:ext cx="32743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3. Shift best </a:t>
            </a:r>
            <a:r>
              <a:rPr lang="fr-FR" sz="2400" dirty="0" err="1" smtClean="0">
                <a:latin typeface="+mj-lt"/>
              </a:rPr>
              <a:t>neighbour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fix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both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braking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acceleration</a:t>
            </a:r>
            <a:r>
              <a:rPr lang="fr-FR" sz="2400" dirty="0" smtClean="0">
                <a:latin typeface="+mj-lt"/>
              </a:rPr>
              <a:t> phases</a:t>
            </a:r>
            <a:endParaRPr lang="fr-FR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18" y="18118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1</a:t>
            </a:r>
            <a:endParaRPr lang="fr-FR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7707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2</a:t>
            </a:r>
            <a:endParaRPr lang="fr-FR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918" y="37295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3</a:t>
            </a:r>
            <a:endParaRPr lang="fr-FR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834" y="468474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4</a:t>
            </a:r>
            <a:endParaRPr lang="fr-FR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5835" y="56472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5</a:t>
            </a:r>
            <a:endParaRPr lang="fr-FR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3143" y="58319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time</a:t>
            </a:r>
            <a:endParaRPr lang="fr-FR" sz="24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38124" y="55113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pic>
        <p:nvPicPr>
          <p:cNvPr id="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7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Algorithm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120" y="1675919"/>
            <a:ext cx="47502" cy="41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71520" y="16759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3820" y="263476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0820" y="35936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0124" y="455246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8124" y="45524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3322" y="55113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871" y="1998755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871" y="295540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5120" y="39142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2622" y="4869406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8871" y="58319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53820" y="167591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4374" y="625017"/>
            <a:ext cx="35105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1. </a:t>
            </a:r>
            <a:r>
              <a:rPr lang="fr-FR" sz="2400" dirty="0" err="1" smtClean="0">
                <a:latin typeface="+mj-lt"/>
              </a:rPr>
              <a:t>Choose</a:t>
            </a:r>
            <a:r>
              <a:rPr lang="fr-FR" sz="2400" dirty="0" smtClean="0">
                <a:latin typeface="+mj-lt"/>
              </a:rPr>
              <a:t> the first active </a:t>
            </a:r>
            <a:r>
              <a:rPr lang="fr-FR" sz="2400" dirty="0" err="1" smtClean="0">
                <a:latin typeface="+mj-lt"/>
              </a:rPr>
              <a:t>braking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interval</a:t>
            </a:r>
            <a:r>
              <a:rPr lang="fr-FR" sz="2400" dirty="0" smtClean="0">
                <a:latin typeface="+mj-lt"/>
              </a:rPr>
              <a:t> of the time horizon</a:t>
            </a:r>
            <a:endParaRPr lang="fr-FR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18" y="18118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1</a:t>
            </a:r>
            <a:endParaRPr lang="fr-FR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7707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2</a:t>
            </a:r>
            <a:endParaRPr lang="fr-FR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918" y="37295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3</a:t>
            </a:r>
            <a:endParaRPr lang="fr-FR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5834" y="468474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4</a:t>
            </a:r>
            <a:endParaRPr lang="fr-FR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5835" y="56472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5</a:t>
            </a:r>
            <a:endParaRPr lang="fr-FR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53143" y="58319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time</a:t>
            </a:r>
            <a:endParaRPr lang="fr-FR" sz="24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38124" y="55113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pic>
        <p:nvPicPr>
          <p:cNvPr id="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0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341913" y="32128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Energy Saving Techniques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7" y="1175153"/>
            <a:ext cx="6686586" cy="50271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8790" y="3174334"/>
            <a:ext cx="2066306" cy="13894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921824" y="2045671"/>
            <a:ext cx="2911433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  <a:latin typeface="+mn-lt"/>
              </a:rPr>
              <a:t>Best </a:t>
            </a:r>
            <a:r>
              <a:rPr lang="fr-FR" b="1" dirty="0" err="1" smtClean="0">
                <a:solidFill>
                  <a:srgbClr val="00B050"/>
                </a:solidFill>
                <a:latin typeface="+mn-lt"/>
              </a:rPr>
              <a:t>investment</a:t>
            </a:r>
            <a:r>
              <a:rPr lang="fr-FR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+mn-lt"/>
              </a:rPr>
              <a:t>cost</a:t>
            </a:r>
            <a:r>
              <a:rPr lang="fr-FR" b="1" dirty="0" smtClean="0">
                <a:solidFill>
                  <a:srgbClr val="00B050"/>
                </a:solidFill>
                <a:latin typeface="+mn-lt"/>
              </a:rPr>
              <a:t> / </a:t>
            </a:r>
            <a:r>
              <a:rPr lang="fr-FR" b="1" dirty="0" err="1" smtClean="0">
                <a:solidFill>
                  <a:srgbClr val="00B050"/>
                </a:solidFill>
                <a:latin typeface="+mn-lt"/>
              </a:rPr>
              <a:t>energy</a:t>
            </a:r>
            <a:r>
              <a:rPr lang="fr-FR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+mn-lt"/>
              </a:rPr>
              <a:t>saving</a:t>
            </a:r>
            <a:r>
              <a:rPr lang="fr-FR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+mn-lt"/>
              </a:rPr>
              <a:t>potential</a:t>
            </a:r>
            <a:r>
              <a:rPr lang="fr-FR" b="1" dirty="0" smtClean="0">
                <a:solidFill>
                  <a:srgbClr val="00B050"/>
                </a:solidFill>
                <a:latin typeface="+mn-lt"/>
              </a:rPr>
              <a:t> ratio</a:t>
            </a:r>
            <a:endParaRPr lang="fr-F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78" y="6059838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latin typeface="+mn-lt"/>
              </a:rPr>
              <a:t>Gonzales et al. « A </a:t>
            </a:r>
            <a:r>
              <a:rPr lang="fr-FR" sz="1050" dirty="0" err="1" smtClean="0">
                <a:latin typeface="+mn-lt"/>
              </a:rPr>
              <a:t>systems</a:t>
            </a:r>
            <a:r>
              <a:rPr lang="fr-FR" sz="1050" dirty="0" smtClean="0">
                <a:latin typeface="+mn-lt"/>
              </a:rPr>
              <a:t> </a:t>
            </a:r>
            <a:r>
              <a:rPr lang="fr-FR" sz="1050" dirty="0" err="1" smtClean="0">
                <a:latin typeface="+mn-lt"/>
              </a:rPr>
              <a:t>approach</a:t>
            </a:r>
            <a:r>
              <a:rPr lang="fr-FR" sz="1050" dirty="0" smtClean="0">
                <a:latin typeface="+mn-lt"/>
              </a:rPr>
              <a:t> to </a:t>
            </a:r>
            <a:r>
              <a:rPr lang="fr-FR" sz="1050" dirty="0" err="1" smtClean="0">
                <a:latin typeface="+mn-lt"/>
              </a:rPr>
              <a:t>reduce</a:t>
            </a:r>
            <a:r>
              <a:rPr lang="fr-FR" sz="1050" dirty="0" smtClean="0">
                <a:latin typeface="+mn-lt"/>
              </a:rPr>
              <a:t> </a:t>
            </a:r>
            <a:r>
              <a:rPr lang="fr-FR" sz="1050" dirty="0" err="1" smtClean="0">
                <a:latin typeface="+mn-lt"/>
              </a:rPr>
              <a:t>urban</a:t>
            </a:r>
            <a:r>
              <a:rPr lang="fr-FR" sz="1050" dirty="0" smtClean="0">
                <a:latin typeface="+mn-lt"/>
              </a:rPr>
              <a:t> rail </a:t>
            </a:r>
            <a:r>
              <a:rPr lang="fr-FR" sz="1050" dirty="0" err="1" smtClean="0">
                <a:latin typeface="+mn-lt"/>
              </a:rPr>
              <a:t>energy</a:t>
            </a:r>
            <a:r>
              <a:rPr lang="fr-FR" sz="1050" dirty="0" smtClean="0">
                <a:latin typeface="+mn-lt"/>
              </a:rPr>
              <a:t> </a:t>
            </a:r>
            <a:r>
              <a:rPr lang="fr-FR" sz="1050" dirty="0" err="1" smtClean="0">
                <a:latin typeface="+mn-lt"/>
              </a:rPr>
              <a:t>consumption</a:t>
            </a:r>
            <a:r>
              <a:rPr lang="fr-FR" sz="1050" dirty="0" smtClean="0">
                <a:latin typeface="+mn-lt"/>
              </a:rPr>
              <a:t> », </a:t>
            </a:r>
            <a:r>
              <a:rPr lang="fr-FR" sz="1050" i="1" dirty="0" err="1" smtClean="0">
                <a:latin typeface="+mn-lt"/>
              </a:rPr>
              <a:t>Energy</a:t>
            </a:r>
            <a:r>
              <a:rPr lang="fr-FR" sz="1050" i="1" dirty="0" smtClean="0">
                <a:latin typeface="+mn-lt"/>
              </a:rPr>
              <a:t> </a:t>
            </a:r>
            <a:r>
              <a:rPr lang="fr-FR" sz="1050" i="1" dirty="0" err="1" smtClean="0">
                <a:latin typeface="+mn-lt"/>
              </a:rPr>
              <a:t>Consumption</a:t>
            </a:r>
            <a:r>
              <a:rPr lang="fr-FR" sz="1050" i="1" dirty="0" smtClean="0">
                <a:latin typeface="+mn-lt"/>
              </a:rPr>
              <a:t> and Management vol. 80 </a:t>
            </a:r>
            <a:r>
              <a:rPr lang="fr-FR" sz="1050" dirty="0" smtClean="0">
                <a:latin typeface="+mn-lt"/>
              </a:rPr>
              <a:t>2014</a:t>
            </a:r>
            <a:endParaRPr lang="fr-FR" sz="1050" dirty="0">
              <a:latin typeface="+mn-lt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8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Algorithm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120" y="1675919"/>
            <a:ext cx="47502" cy="41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71520" y="16759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3820" y="263476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0820" y="35936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8124" y="45524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3322" y="55113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871" y="1998755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871" y="295540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8871" y="39142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2622" y="4869406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8871" y="58319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53820" y="167591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20" name="Striped Right Arrow 19"/>
          <p:cNvSpPr/>
          <p:nvPr/>
        </p:nvSpPr>
        <p:spPr>
          <a:xfrm>
            <a:off x="3820226" y="5528796"/>
            <a:ext cx="918978" cy="285680"/>
          </a:xfrm>
          <a:prstGeom prst="stripedRightArrow">
            <a:avLst>
              <a:gd name="adj1" fmla="val 48807"/>
              <a:gd name="adj2" fmla="val 10208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3752268" y="5203542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+mn-lt"/>
              </a:rPr>
              <a:t>Max shift</a:t>
            </a:r>
            <a:endParaRPr lang="fr-FR" sz="1400" dirty="0">
              <a:latin typeface="+mn-lt"/>
            </a:endParaRPr>
          </a:p>
        </p:txBody>
      </p:sp>
      <p:sp>
        <p:nvSpPr>
          <p:cNvPr id="23" name="Striped Right Arrow 22"/>
          <p:cNvSpPr/>
          <p:nvPr/>
        </p:nvSpPr>
        <p:spPr>
          <a:xfrm>
            <a:off x="4428424" y="1693396"/>
            <a:ext cx="688604" cy="285680"/>
          </a:xfrm>
          <a:prstGeom prst="stripedRightArrow">
            <a:avLst>
              <a:gd name="adj1" fmla="val 48807"/>
              <a:gd name="adj2" fmla="val 10208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4060124" y="455246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4374" y="625017"/>
            <a:ext cx="32743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2. Shift </a:t>
            </a:r>
            <a:r>
              <a:rPr lang="fr-FR" sz="2400" dirty="0" err="1" smtClean="0">
                <a:latin typeface="+mj-lt"/>
              </a:rPr>
              <a:t>neighbour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acceleration</a:t>
            </a:r>
            <a:r>
              <a:rPr lang="fr-FR" sz="2400" dirty="0" smtClean="0">
                <a:latin typeface="+mj-lt"/>
              </a:rPr>
              <a:t> phases and </a:t>
            </a:r>
            <a:r>
              <a:rPr lang="fr-FR" sz="2400" dirty="0" err="1" smtClean="0">
                <a:latin typeface="+mj-lt"/>
              </a:rPr>
              <a:t>compute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energy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savings</a:t>
            </a:r>
            <a:endParaRPr lang="fr-FR" sz="2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918" y="18118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1</a:t>
            </a:r>
            <a:endParaRPr lang="fr-FR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7707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2</a:t>
            </a:r>
            <a:endParaRPr lang="fr-FR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2918" y="37295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3</a:t>
            </a:r>
            <a:endParaRPr lang="fr-FR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5834" y="468474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4</a:t>
            </a:r>
            <a:endParaRPr lang="fr-FR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5835" y="56472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5</a:t>
            </a:r>
            <a:endParaRPr lang="fr-FR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4876" y="4945714"/>
            <a:ext cx="2515432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Savings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maximized</a:t>
            </a:r>
            <a:endParaRPr lang="fr-FR" sz="2000" dirty="0">
              <a:latin typeface="+mj-lt"/>
            </a:endParaRPr>
          </a:p>
        </p:txBody>
      </p:sp>
      <p:cxnSp>
        <p:nvCxnSpPr>
          <p:cNvPr id="37" name="Straight Arrow Connector 36"/>
          <p:cNvCxnSpPr>
            <a:stCxn id="36" idx="2"/>
            <a:endCxn id="19" idx="1"/>
          </p:cNvCxnSpPr>
          <p:nvPr/>
        </p:nvCxnSpPr>
        <p:spPr>
          <a:xfrm>
            <a:off x="2332592" y="5345824"/>
            <a:ext cx="430730" cy="325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14374" y="625017"/>
            <a:ext cx="32743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3. Shift best </a:t>
            </a:r>
            <a:r>
              <a:rPr lang="fr-FR" sz="2400" dirty="0" err="1" smtClean="0">
                <a:latin typeface="+mj-lt"/>
              </a:rPr>
              <a:t>neighbour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fix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both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braking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acceleration</a:t>
            </a:r>
            <a:r>
              <a:rPr lang="fr-FR" sz="2400" dirty="0" smtClean="0">
                <a:latin typeface="+mj-lt"/>
              </a:rPr>
              <a:t> phases</a:t>
            </a:r>
            <a:endParaRPr lang="fr-FR" sz="2400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3143" y="58319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time</a:t>
            </a:r>
            <a:endParaRPr lang="fr-FR" sz="24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38124" y="55113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pic>
        <p:nvPicPr>
          <p:cNvPr id="4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9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01573E-7 L 0.09913 0.00046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31506E-7 L 0.09375 0.00069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3" grpId="0" animBg="1"/>
      <p:bldP spid="36" grpId="0" animBg="1"/>
      <p:bldP spid="36" grpId="1" animBg="1"/>
      <p:bldP spid="38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Algorithm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5120" y="1675919"/>
            <a:ext cx="47502" cy="415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71520" y="16759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3820" y="263476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0820" y="359361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38124" y="4552469"/>
            <a:ext cx="1056904" cy="3206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82300" y="551131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8871" y="1998755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98871" y="295540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8871" y="39142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22622" y="4869406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98871" y="5831953"/>
            <a:ext cx="696533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453820" y="167591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60124" y="4552469"/>
            <a:ext cx="1056904" cy="3206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4374" y="625017"/>
            <a:ext cx="32743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3. Shift best </a:t>
            </a:r>
            <a:r>
              <a:rPr lang="fr-FR" sz="2400" dirty="0" err="1" smtClean="0">
                <a:latin typeface="+mj-lt"/>
              </a:rPr>
              <a:t>neighbour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fix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both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braking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acceleration</a:t>
            </a:r>
            <a:r>
              <a:rPr lang="fr-FR" sz="2400" dirty="0" smtClean="0">
                <a:latin typeface="+mj-lt"/>
              </a:rPr>
              <a:t> phases</a:t>
            </a:r>
            <a:endParaRPr lang="fr-FR" sz="24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3143" y="583195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time</a:t>
            </a:r>
            <a:endParaRPr lang="fr-FR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918" y="18118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1</a:t>
            </a:r>
            <a:endParaRPr lang="fr-FR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770737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2</a:t>
            </a:r>
            <a:endParaRPr lang="fr-FR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2918" y="37295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3</a:t>
            </a:r>
            <a:endParaRPr lang="fr-FR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5834" y="4684740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4</a:t>
            </a:r>
            <a:endParaRPr lang="fr-FR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5835" y="5647287"/>
            <a:ext cx="89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Train 5</a:t>
            </a:r>
            <a:endParaRPr lang="fr-FR" dirty="0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96239" y="5511319"/>
            <a:ext cx="1056904" cy="3206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B</a:t>
            </a:r>
          </a:p>
        </p:txBody>
      </p:sp>
      <p:pic>
        <p:nvPicPr>
          <p:cNvPr id="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6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Algorithm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250"/>
            <a:ext cx="9144000" cy="1955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447"/>
            <a:ext cx="9144000" cy="1969628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0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9" y="2437821"/>
            <a:ext cx="7540625" cy="1143000"/>
          </a:xfrm>
        </p:spPr>
        <p:txBody>
          <a:bodyPr/>
          <a:lstStyle/>
          <a:p>
            <a:r>
              <a:rPr lang="fr-FR" sz="7200" dirty="0" err="1" smtClean="0"/>
              <a:t>Results</a:t>
            </a:r>
            <a:endParaRPr lang="fr-FR" sz="72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6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Benchmark instances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B3FD6-83FB-4D27-9DE5-126D62958B75}" type="slidenum">
              <a:rPr lang="fr-FR" smtClean="0"/>
              <a:t>44</a:t>
            </a:fld>
            <a:endParaRPr lang="fr-F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788193" y="1730105"/>
            <a:ext cx="7526340" cy="39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6 small sample timetables</a:t>
            </a:r>
          </a:p>
          <a:p>
            <a:pPr marL="457200" indent="-4572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15 minutes or 60 minutes</a:t>
            </a:r>
          </a:p>
          <a:p>
            <a:pPr marL="457200" indent="-4572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Peak or off-peak hour</a:t>
            </a:r>
          </a:p>
          <a:p>
            <a:pPr marL="457200" indent="-4572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31 stations, 15~30 metros</a:t>
            </a:r>
          </a:p>
          <a:p>
            <a:pPr marL="457200" indent="-457200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Available </a:t>
            </a:r>
            <a:r>
              <a:rPr lang="en-US" sz="2800" dirty="0">
                <a:latin typeface="+mn-lt"/>
              </a:rPr>
              <a:t>at </a:t>
            </a:r>
            <a:r>
              <a:rPr lang="en-US" sz="2000" dirty="0">
                <a:latin typeface="Courier (W1)" pitchFamily="49" charset="0"/>
              </a:rPr>
              <a:t>http://lifeware.inria.fr/wiki/COR14/Bench </a:t>
            </a:r>
            <a:endParaRPr lang="en-US" sz="2000" dirty="0" smtClean="0">
              <a:latin typeface="Courier (W1)" pitchFamily="49" charset="0"/>
            </a:endParaRPr>
          </a:p>
          <a:p>
            <a:pPr marL="457200" indent="-457200" algn="just" eaLnBrk="1" hangingPunct="1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2780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CMA-ES vs. Heuristics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0504A-6A67-42F7-9E52-D60FED4B11F6}" type="slidenum">
              <a:rPr lang="fr-FR" smtClean="0"/>
              <a:t>45</a:t>
            </a:fld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3282375" y="6042849"/>
            <a:ext cx="5607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j-lt"/>
              </a:rPr>
              <a:t>CMA-ES : Covariance Matrix Adaptation Evolution </a:t>
            </a:r>
            <a:r>
              <a:rPr lang="fr-FR" sz="1200" dirty="0" err="1" smtClean="0">
                <a:latin typeface="+mj-lt"/>
              </a:rPr>
              <a:t>Strategy</a:t>
            </a:r>
            <a:r>
              <a:rPr lang="fr-FR" sz="1200" dirty="0" smtClean="0">
                <a:latin typeface="+mj-lt"/>
              </a:rPr>
              <a:t>, Hansen 2006</a:t>
            </a:r>
            <a:endParaRPr lang="fr-FR" sz="1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106"/>
            <a:ext cx="9144000" cy="3013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87" y="4863682"/>
            <a:ext cx="824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The </a:t>
            </a:r>
            <a:r>
              <a:rPr lang="fr-FR" sz="2400" dirty="0" err="1" smtClean="0">
                <a:latin typeface="+mj-lt"/>
              </a:rPr>
              <a:t>greedy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heuristics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outperforms</a:t>
            </a:r>
            <a:r>
              <a:rPr lang="fr-FR" sz="2400" dirty="0" smtClean="0">
                <a:latin typeface="+mj-lt"/>
              </a:rPr>
              <a:t> CMA-ES in </a:t>
            </a:r>
            <a:r>
              <a:rPr lang="fr-FR" sz="2400" dirty="0" err="1" smtClean="0">
                <a:latin typeface="+mj-lt"/>
              </a:rPr>
              <a:t>terms</a:t>
            </a:r>
            <a:r>
              <a:rPr lang="fr-FR" sz="2400" dirty="0" smtClean="0">
                <a:latin typeface="+mj-lt"/>
              </a:rPr>
              <a:t> of computation time and objective </a:t>
            </a:r>
            <a:r>
              <a:rPr lang="fr-FR" sz="2400" dirty="0" err="1" smtClean="0">
                <a:latin typeface="+mj-lt"/>
              </a:rPr>
              <a:t>function</a:t>
            </a:r>
            <a:r>
              <a:rPr lang="fr-FR" sz="2400" dirty="0" smtClean="0">
                <a:latin typeface="+mj-lt"/>
              </a:rPr>
              <a:t> on 5 of the 6 benchmark instances</a:t>
            </a: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83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CMA-ES vs. Heuristics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46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6" y="1220176"/>
            <a:ext cx="8772848" cy="49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MILP linear objective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05"/>
            <a:ext cx="9144000" cy="2776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987" y="4863682"/>
            <a:ext cx="8245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On 4 instances, CPLEX </a:t>
            </a:r>
            <a:r>
              <a:rPr lang="fr-FR" sz="2400" dirty="0" err="1" smtClean="0">
                <a:latin typeface="+mj-lt"/>
              </a:rPr>
              <a:t>finds</a:t>
            </a:r>
            <a:r>
              <a:rPr lang="fr-FR" sz="2400" dirty="0" smtClean="0">
                <a:latin typeface="+mj-lt"/>
              </a:rPr>
              <a:t> the optimum.</a:t>
            </a:r>
          </a:p>
          <a:p>
            <a:r>
              <a:rPr lang="fr-FR" sz="2400" dirty="0" smtClean="0">
                <a:latin typeface="+mj-lt"/>
              </a:rPr>
              <a:t>On all 6 instances, CPLEX </a:t>
            </a:r>
            <a:r>
              <a:rPr lang="fr-FR" sz="2400" dirty="0" err="1" smtClean="0">
                <a:latin typeface="+mj-lt"/>
              </a:rPr>
              <a:t>outperforms</a:t>
            </a:r>
            <a:r>
              <a:rPr lang="fr-FR" sz="2400" dirty="0" smtClean="0">
                <a:latin typeface="+mj-lt"/>
              </a:rPr>
              <a:t> the </a:t>
            </a:r>
            <a:r>
              <a:rPr lang="fr-FR" sz="2400" dirty="0" err="1" smtClean="0">
                <a:latin typeface="+mj-lt"/>
              </a:rPr>
              <a:t>greedy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heuristics</a:t>
            </a:r>
            <a:r>
              <a:rPr lang="fr-FR" sz="2400" dirty="0" smtClean="0">
                <a:latin typeface="+mj-lt"/>
              </a:rPr>
              <a:t>, on the </a:t>
            </a:r>
            <a:r>
              <a:rPr lang="fr-FR" sz="2400" dirty="0" err="1" smtClean="0">
                <a:latin typeface="+mj-lt"/>
              </a:rPr>
              <a:t>overlapping</a:t>
            </a:r>
            <a:r>
              <a:rPr lang="fr-FR" sz="2400" dirty="0" smtClean="0">
                <a:latin typeface="+mj-lt"/>
              </a:rPr>
              <a:t> times objective </a:t>
            </a:r>
            <a:r>
              <a:rPr lang="fr-FR" sz="2400" dirty="0" err="1" smtClean="0">
                <a:latin typeface="+mj-lt"/>
              </a:rPr>
              <a:t>function</a:t>
            </a:r>
            <a:endParaRPr lang="fr-FR" sz="2400" dirty="0">
              <a:latin typeface="+mj-lt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6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MILP vs. Heuristics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05"/>
            <a:ext cx="9144000" cy="2886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987" y="4863682"/>
            <a:ext cx="824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But </a:t>
            </a:r>
            <a:r>
              <a:rPr lang="fr-FR" sz="2400" dirty="0" err="1" smtClean="0">
                <a:latin typeface="+mj-lt"/>
              </a:rPr>
              <a:t>comparing</a:t>
            </a:r>
            <a:r>
              <a:rPr lang="fr-FR" sz="2400" dirty="0" smtClean="0">
                <a:latin typeface="+mj-lt"/>
              </a:rPr>
              <a:t> the real objective </a:t>
            </a:r>
            <a:r>
              <a:rPr lang="fr-FR" sz="2400" dirty="0" err="1" smtClean="0">
                <a:latin typeface="+mj-lt"/>
              </a:rPr>
              <a:t>function</a:t>
            </a:r>
            <a:r>
              <a:rPr lang="fr-FR" sz="2400" dirty="0" smtClean="0">
                <a:latin typeface="+mj-lt"/>
              </a:rPr>
              <a:t>, the </a:t>
            </a:r>
            <a:r>
              <a:rPr lang="fr-FR" sz="2400" dirty="0" err="1" smtClean="0">
                <a:latin typeface="+mj-lt"/>
              </a:rPr>
              <a:t>heuristics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does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better</a:t>
            </a:r>
            <a:r>
              <a:rPr lang="fr-FR" sz="2400" dirty="0" smtClean="0">
                <a:latin typeface="+mj-lt"/>
              </a:rPr>
              <a:t> on 5 instances.</a:t>
            </a:r>
            <a:endParaRPr lang="fr-FR" sz="2400" dirty="0">
              <a:latin typeface="+mj-lt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8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Robustness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26" y="1204607"/>
            <a:ext cx="6401243" cy="4092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071" y="5439880"/>
            <a:ext cx="8245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Adding</a:t>
            </a:r>
            <a:r>
              <a:rPr lang="fr-FR" sz="2400" dirty="0" smtClean="0">
                <a:latin typeface="+mj-lt"/>
              </a:rPr>
              <a:t> noise on variables show </a:t>
            </a:r>
            <a:r>
              <a:rPr lang="fr-FR" sz="2400" dirty="0" err="1" smtClean="0">
                <a:latin typeface="+mj-lt"/>
              </a:rPr>
              <a:t>that</a:t>
            </a:r>
            <a:r>
              <a:rPr lang="fr-FR" sz="2400" dirty="0" smtClean="0">
                <a:latin typeface="+mj-lt"/>
              </a:rPr>
              <a:t> output solutions </a:t>
            </a:r>
            <a:r>
              <a:rPr lang="fr-FR" sz="2400" dirty="0" err="1" smtClean="0">
                <a:latin typeface="+mj-lt"/>
              </a:rPr>
              <a:t>still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save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energy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even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with</a:t>
            </a:r>
            <a:r>
              <a:rPr lang="fr-FR" sz="2400" dirty="0" smtClean="0">
                <a:latin typeface="+mj-lt"/>
              </a:rPr>
              <a:t> 3 seconds noises</a:t>
            </a:r>
            <a:endParaRPr lang="fr-FR" sz="2400" dirty="0">
              <a:latin typeface="+mj-lt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2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111202" y="1783456"/>
            <a:ext cx="4490535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Powerful accelerations after departing a station</a:t>
            </a: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Powerful braking before arriving to a station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Braking and Acceleration Phases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20"/>
          <p:cNvGrpSpPr>
            <a:grpSpLocks/>
          </p:cNvGrpSpPr>
          <p:nvPr/>
        </p:nvGrpSpPr>
        <p:grpSpPr bwMode="auto">
          <a:xfrm>
            <a:off x="4560735" y="1111511"/>
            <a:ext cx="5287645" cy="5318666"/>
            <a:chOff x="1019798" y="1166123"/>
            <a:chExt cx="7491327" cy="5238905"/>
          </a:xfrm>
        </p:grpSpPr>
        <p:grpSp>
          <p:nvGrpSpPr>
            <p:cNvPr id="7" name="그룹 19"/>
            <p:cNvGrpSpPr>
              <a:grpSpLocks/>
            </p:cNvGrpSpPr>
            <p:nvPr/>
          </p:nvGrpSpPr>
          <p:grpSpPr bwMode="auto">
            <a:xfrm>
              <a:off x="1019798" y="1166123"/>
              <a:ext cx="7491327" cy="5238905"/>
              <a:chOff x="1019798" y="1166123"/>
              <a:chExt cx="7491327" cy="5238905"/>
            </a:xfrm>
          </p:grpSpPr>
          <p:graphicFrame>
            <p:nvGraphicFramePr>
              <p:cNvPr id="22" name="차트 4"/>
              <p:cNvGraphicFramePr/>
              <p:nvPr>
                <p:extLst>
                  <p:ext uri="{D42A27DB-BD31-4B8C-83A1-F6EECF244321}">
                    <p14:modId xmlns:p14="http://schemas.microsoft.com/office/powerpoint/2010/main" val="2141630144"/>
                  </p:ext>
                </p:extLst>
              </p:nvPr>
            </p:nvGraphicFramePr>
            <p:xfrm>
              <a:off x="1191690" y="3661828"/>
              <a:ext cx="7319435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3" name="차트 5"/>
              <p:cNvGraphicFramePr/>
              <p:nvPr>
                <p:extLst>
                  <p:ext uri="{D42A27DB-BD31-4B8C-83A1-F6EECF244321}">
                    <p14:modId xmlns:p14="http://schemas.microsoft.com/office/powerpoint/2010/main" val="2402883723"/>
                  </p:ext>
                </p:extLst>
              </p:nvPr>
            </p:nvGraphicFramePr>
            <p:xfrm>
              <a:off x="1019798" y="1166123"/>
              <a:ext cx="7385404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 rot="17558673">
              <a:off x="1181811" y="4298404"/>
              <a:ext cx="20235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dirty="0">
                  <a:solidFill>
                    <a:srgbClr val="0070C0"/>
                  </a:solidFill>
                  <a:latin typeface="Tahoma" pitchFamily="34" charset="0"/>
                  <a:ea typeface="굴림" pitchFamily="34" charset="-127"/>
                </a:rPr>
                <a:t>Accelerating</a:t>
              </a:r>
              <a:endParaRPr kumimoji="1" lang="ko-KR" altLang="en-US" dirty="0">
                <a:solidFill>
                  <a:srgbClr val="0070C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 rot="401363">
              <a:off x="3289317" y="4033056"/>
              <a:ext cx="20235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dirty="0">
                  <a:solidFill>
                    <a:srgbClr val="0070C0"/>
                  </a:solidFill>
                  <a:latin typeface="Tahoma" pitchFamily="34" charset="0"/>
                  <a:ea typeface="굴림" pitchFamily="34" charset="-127"/>
                </a:rPr>
                <a:t>Coasting</a:t>
              </a:r>
              <a:endParaRPr kumimoji="1" lang="ko-KR" altLang="en-US" dirty="0">
                <a:solidFill>
                  <a:srgbClr val="0070C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3" name="직사각형 14"/>
            <p:cNvSpPr>
              <a:spLocks noChangeArrowheads="1"/>
            </p:cNvSpPr>
            <p:nvPr/>
          </p:nvSpPr>
          <p:spPr bwMode="auto">
            <a:xfrm>
              <a:off x="1871138" y="3296537"/>
              <a:ext cx="1075273" cy="245533"/>
            </a:xfrm>
            <a:prstGeom prst="rect">
              <a:avLst/>
            </a:prstGeom>
            <a:solidFill>
              <a:srgbClr val="FFFF00"/>
            </a:solidFill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ko-KR" sz="1100" dirty="0">
                  <a:solidFill>
                    <a:srgbClr val="FF0000"/>
                  </a:solidFill>
                  <a:latin typeface="Tahoma" pitchFamily="34" charset="0"/>
                  <a:ea typeface="굴림" pitchFamily="34" charset="-127"/>
                </a:rPr>
                <a:t>Station A</a:t>
              </a:r>
              <a:endParaRPr lang="ko-KR" altLang="en-US" sz="1100" dirty="0">
                <a:solidFill>
                  <a:srgbClr val="FF000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 rot="3485621">
              <a:off x="5477929" y="5103110"/>
              <a:ext cx="20235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dirty="0">
                  <a:solidFill>
                    <a:srgbClr val="0070C0"/>
                  </a:solidFill>
                  <a:latin typeface="Tahoma" pitchFamily="34" charset="0"/>
                  <a:ea typeface="굴림" pitchFamily="34" charset="-127"/>
                </a:rPr>
                <a:t>Braking</a:t>
              </a:r>
              <a:endParaRPr kumimoji="1" lang="ko-KR" altLang="en-US" dirty="0">
                <a:solidFill>
                  <a:srgbClr val="0070C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1750401" y="1961995"/>
              <a:ext cx="20235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1400">
                  <a:solidFill>
                    <a:srgbClr val="0070C0"/>
                  </a:solidFill>
                  <a:latin typeface="Tahoma" pitchFamily="34" charset="0"/>
                  <a:ea typeface="굴림" pitchFamily="34" charset="-127"/>
                </a:rPr>
                <a:t>Traction Energy</a:t>
              </a:r>
              <a:endParaRPr kumimoji="1" lang="ko-KR" altLang="en-US" sz="1400">
                <a:solidFill>
                  <a:srgbClr val="0070C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5611212" y="2107961"/>
              <a:ext cx="20235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1400" dirty="0">
                  <a:solidFill>
                    <a:srgbClr val="0070C0"/>
                  </a:solidFill>
                  <a:latin typeface="Tahoma" pitchFamily="34" charset="0"/>
                  <a:ea typeface="굴림" pitchFamily="34" charset="-127"/>
                </a:rPr>
                <a:t>Regenerative Energy</a:t>
              </a:r>
              <a:endParaRPr kumimoji="1" lang="ko-KR" altLang="en-US" sz="1400" dirty="0">
                <a:solidFill>
                  <a:srgbClr val="0070C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7" name="TextBox 25"/>
            <p:cNvSpPr txBox="1">
              <a:spLocks noChangeArrowheads="1"/>
            </p:cNvSpPr>
            <p:nvPr/>
          </p:nvSpPr>
          <p:spPr bwMode="auto">
            <a:xfrm>
              <a:off x="1871138" y="3615274"/>
              <a:ext cx="10752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1100">
                  <a:solidFill>
                    <a:srgbClr val="FF0000"/>
                  </a:solidFill>
                  <a:latin typeface="Tahoma" pitchFamily="34" charset="0"/>
                  <a:ea typeface="굴림" pitchFamily="34" charset="-127"/>
                </a:rPr>
                <a:t>Time slot 1</a:t>
              </a:r>
              <a:endParaRPr kumimoji="1" lang="ko-KR" altLang="en-US" sz="1100">
                <a:solidFill>
                  <a:srgbClr val="FF000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8" name="TextBox 26"/>
            <p:cNvSpPr txBox="1">
              <a:spLocks noChangeArrowheads="1"/>
            </p:cNvSpPr>
            <p:nvPr/>
          </p:nvSpPr>
          <p:spPr bwMode="auto">
            <a:xfrm>
              <a:off x="3225810" y="3606808"/>
              <a:ext cx="10752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1100">
                  <a:solidFill>
                    <a:srgbClr val="FF0000"/>
                  </a:solidFill>
                  <a:latin typeface="Tahoma" pitchFamily="34" charset="0"/>
                  <a:ea typeface="굴림" pitchFamily="34" charset="-127"/>
                </a:rPr>
                <a:t>Time slot 2</a:t>
              </a:r>
              <a:endParaRPr kumimoji="1" lang="ko-KR" altLang="en-US" sz="1100">
                <a:solidFill>
                  <a:srgbClr val="FF000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19" name="TextBox 27"/>
            <p:cNvSpPr txBox="1">
              <a:spLocks noChangeArrowheads="1"/>
            </p:cNvSpPr>
            <p:nvPr/>
          </p:nvSpPr>
          <p:spPr bwMode="auto">
            <a:xfrm>
              <a:off x="4580481" y="3598342"/>
              <a:ext cx="10752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1100">
                  <a:solidFill>
                    <a:srgbClr val="FF0000"/>
                  </a:solidFill>
                  <a:latin typeface="Tahoma" pitchFamily="34" charset="0"/>
                  <a:ea typeface="굴림" pitchFamily="34" charset="-127"/>
                </a:rPr>
                <a:t>Time slot 3</a:t>
              </a:r>
              <a:endParaRPr kumimoji="1" lang="ko-KR" altLang="en-US" sz="1100">
                <a:solidFill>
                  <a:srgbClr val="FF000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20" name="TextBox 28"/>
            <p:cNvSpPr txBox="1">
              <a:spLocks noChangeArrowheads="1"/>
            </p:cNvSpPr>
            <p:nvPr/>
          </p:nvSpPr>
          <p:spPr bwMode="auto">
            <a:xfrm>
              <a:off x="5952080" y="3615275"/>
              <a:ext cx="107527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latinLnBrk="1" hangingPunct="1"/>
              <a:r>
                <a:rPr kumimoji="1" lang="en-US" altLang="ko-KR" sz="1100">
                  <a:solidFill>
                    <a:srgbClr val="FF0000"/>
                  </a:solidFill>
                  <a:latin typeface="Tahoma" pitchFamily="34" charset="0"/>
                  <a:ea typeface="굴림" pitchFamily="34" charset="-127"/>
                </a:rPr>
                <a:t>Time slot 4</a:t>
              </a:r>
              <a:endParaRPr kumimoji="1" lang="ko-KR" altLang="en-US" sz="1100">
                <a:solidFill>
                  <a:srgbClr val="FF0000"/>
                </a:solidFill>
                <a:latin typeface="Tahoma" pitchFamily="34" charset="0"/>
                <a:ea typeface="굴림" pitchFamily="34" charset="-127"/>
              </a:endParaRPr>
            </a:p>
          </p:txBody>
        </p:sp>
        <p:sp>
          <p:nvSpPr>
            <p:cNvPr id="21" name="직사각형 15"/>
            <p:cNvSpPr>
              <a:spLocks noChangeArrowheads="1"/>
            </p:cNvSpPr>
            <p:nvPr/>
          </p:nvSpPr>
          <p:spPr bwMode="auto">
            <a:xfrm>
              <a:off x="5953189" y="3299131"/>
              <a:ext cx="1074164" cy="245533"/>
            </a:xfrm>
            <a:prstGeom prst="rect">
              <a:avLst/>
            </a:prstGeom>
            <a:solidFill>
              <a:srgbClr val="FFFF00"/>
            </a:solidFill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ko-KR" sz="1100" dirty="0">
                  <a:solidFill>
                    <a:srgbClr val="FF0000"/>
                  </a:solidFill>
                  <a:latin typeface="Tahoma" pitchFamily="34" charset="0"/>
                  <a:ea typeface="굴림" pitchFamily="34" charset="-127"/>
                </a:rPr>
                <a:t>Station B</a:t>
              </a:r>
              <a:endParaRPr lang="ko-KR" altLang="en-US" sz="1100" dirty="0">
                <a:solidFill>
                  <a:srgbClr val="FF0000"/>
                </a:solidFill>
                <a:latin typeface="Tahoma" pitchFamily="34" charset="0"/>
                <a:ea typeface="굴림" pitchFamily="34" charset="-127"/>
              </a:endParaRPr>
            </a:p>
          </p:txBody>
        </p:sp>
      </p:grpSp>
      <p:pic>
        <p:nvPicPr>
          <p:cNvPr id="2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3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Full Timetable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7" y="1637063"/>
            <a:ext cx="7992864" cy="483926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75104" y="1793805"/>
            <a:ext cx="1353312" cy="1966208"/>
          </a:xfrm>
          <a:prstGeom prst="ellipse">
            <a:avLst/>
          </a:prstGeom>
          <a:noFill/>
          <a:ln>
            <a:solidFill>
              <a:srgbClr val="0592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/>
          <p:cNvSpPr/>
          <p:nvPr/>
        </p:nvSpPr>
        <p:spPr>
          <a:xfrm>
            <a:off x="5208422" y="1858423"/>
            <a:ext cx="1425245" cy="2031741"/>
          </a:xfrm>
          <a:prstGeom prst="ellipse">
            <a:avLst/>
          </a:prstGeom>
          <a:noFill/>
          <a:ln>
            <a:solidFill>
              <a:srgbClr val="0592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3130228" y="1192378"/>
            <a:ext cx="1953836" cy="889371"/>
          </a:xfrm>
          <a:prstGeom prst="straightConnector1">
            <a:avLst/>
          </a:prstGeom>
          <a:ln w="25400">
            <a:solidFill>
              <a:srgbClr val="0592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84064" y="1192378"/>
            <a:ext cx="836980" cy="666045"/>
          </a:xfrm>
          <a:prstGeom prst="straightConnector1">
            <a:avLst/>
          </a:prstGeom>
          <a:ln w="25400">
            <a:solidFill>
              <a:srgbClr val="0592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66720" y="347206"/>
            <a:ext cx="2308645" cy="830997"/>
          </a:xfrm>
          <a:prstGeom prst="rect">
            <a:avLst/>
          </a:prstGeom>
          <a:ln>
            <a:solidFill>
              <a:srgbClr val="0592C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Highest</a:t>
            </a:r>
            <a:r>
              <a:rPr lang="fr-FR" sz="2400" dirty="0" smtClean="0">
                <a:latin typeface="+mj-lt"/>
              </a:rPr>
              <a:t> gains</a:t>
            </a:r>
          </a:p>
          <a:p>
            <a:r>
              <a:rPr lang="fr-FR" sz="2400" dirty="0" smtClean="0">
                <a:latin typeface="+mj-lt"/>
              </a:rPr>
              <a:t>on </a:t>
            </a:r>
            <a:r>
              <a:rPr lang="fr-FR" sz="2400" dirty="0" err="1" smtClean="0">
                <a:latin typeface="+mj-lt"/>
              </a:rPr>
              <a:t>peak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 smtClean="0">
                <a:latin typeface="+mj-lt"/>
              </a:rPr>
              <a:t>hours</a:t>
            </a:r>
            <a:endParaRPr lang="fr-FR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7954" y="2433594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+mj-lt"/>
              </a:rPr>
              <a:t>5.1 % </a:t>
            </a:r>
            <a:r>
              <a:rPr lang="fr-FR" sz="2800" b="1" dirty="0" err="1" smtClean="0">
                <a:latin typeface="+mj-lt"/>
              </a:rPr>
              <a:t>savings</a:t>
            </a:r>
            <a:endParaRPr lang="fr-FR" sz="2800" b="1" dirty="0">
              <a:latin typeface="+mj-lt"/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962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393700" y="1793805"/>
            <a:ext cx="8496300" cy="232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Take Home Messages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788190" y="1802460"/>
            <a:ext cx="7936709" cy="24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Classification of timetable energy optimization problems</a:t>
            </a: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Fast and accurate evaluation of the timetable energy consumption</a:t>
            </a:r>
            <a:endParaRPr lang="en-US" sz="2800" dirty="0">
              <a:latin typeface="+mn-lt"/>
            </a:endParaRPr>
          </a:p>
          <a:p>
            <a:pPr marL="285750" indent="-285750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n-lt"/>
              </a:rPr>
              <a:t>Greedy dedicated heuristic fast and effective for offline and online optimization</a:t>
            </a:r>
            <a:endParaRPr lang="en-US" sz="2800" dirty="0">
              <a:latin typeface="+mn-lt"/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en-US" sz="2800" b="1" i="1" dirty="0" smtClean="0">
                <a:latin typeface="+mn-lt"/>
              </a:rPr>
              <a:t>Current work on timetable creation from scratch</a:t>
            </a:r>
            <a:endParaRPr lang="en-US" sz="2800" b="1" i="1" dirty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1600" dirty="0" smtClean="0">
              <a:latin typeface="+mn-lt"/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40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497013"/>
            <a:ext cx="889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>
            <a:grpSpLocks noChangeAspect="1"/>
          </p:cNvGrpSpPr>
          <p:nvPr/>
        </p:nvGrpSpPr>
        <p:grpSpPr bwMode="auto">
          <a:xfrm>
            <a:off x="933450" y="3929063"/>
            <a:ext cx="1414463" cy="965200"/>
            <a:chOff x="3238500" y="3886200"/>
            <a:chExt cx="2175328" cy="14859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238500" y="3886200"/>
              <a:ext cx="209964" cy="14859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448464" y="3886200"/>
              <a:ext cx="1965364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 noChangeAspect="1"/>
          </p:cNvGrpSpPr>
          <p:nvPr/>
        </p:nvGrpSpPr>
        <p:grpSpPr bwMode="auto">
          <a:xfrm>
            <a:off x="2347913" y="3929063"/>
            <a:ext cx="1555750" cy="965200"/>
            <a:chOff x="5143500" y="3886200"/>
            <a:chExt cx="2393042" cy="14859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143500" y="3886200"/>
              <a:ext cx="0" cy="14859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5143500" y="5372100"/>
              <a:ext cx="2393042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 bwMode="auto">
          <a:xfrm>
            <a:off x="6827838" y="4894263"/>
            <a:ext cx="1436687" cy="733425"/>
            <a:chOff x="7494814" y="5372100"/>
            <a:chExt cx="2351314" cy="11266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494814" y="5372100"/>
              <a:ext cx="0" cy="1126672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494814" y="5372100"/>
              <a:ext cx="2351314" cy="1126672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2" name="Group 18"/>
          <p:cNvGrpSpPr>
            <a:grpSpLocks/>
          </p:cNvGrpSpPr>
          <p:nvPr/>
        </p:nvGrpSpPr>
        <p:grpSpPr bwMode="auto">
          <a:xfrm>
            <a:off x="506413" y="1804988"/>
            <a:ext cx="8164512" cy="274637"/>
            <a:chOff x="636814" y="2198040"/>
            <a:chExt cx="8164288" cy="275155"/>
          </a:xfrm>
        </p:grpSpPr>
        <p:pic>
          <p:nvPicPr>
            <p:cNvPr id="29749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15668" y="1519187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48525" y="1519191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1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81382" y="1519188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2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14240" y="1519186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3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7099" y="1519187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19"/>
          <p:cNvGrpSpPr>
            <a:grpSpLocks/>
          </p:cNvGrpSpPr>
          <p:nvPr/>
        </p:nvGrpSpPr>
        <p:grpSpPr bwMode="auto">
          <a:xfrm>
            <a:off x="506413" y="2687638"/>
            <a:ext cx="8164512" cy="274637"/>
            <a:chOff x="636814" y="2198040"/>
            <a:chExt cx="8164288" cy="275155"/>
          </a:xfrm>
        </p:grpSpPr>
        <p:pic>
          <p:nvPicPr>
            <p:cNvPr id="29744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15668" y="1519187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48525" y="1519191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6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81382" y="1519188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7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14240" y="1519186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8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47099" y="1519187"/>
              <a:ext cx="275150" cy="163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781175"/>
            <a:ext cx="8159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Lightning Bolt 43"/>
          <p:cNvSpPr/>
          <p:nvPr/>
        </p:nvSpPr>
        <p:spPr>
          <a:xfrm rot="197111">
            <a:off x="5848350" y="2130425"/>
            <a:ext cx="363538" cy="342900"/>
          </a:xfrm>
          <a:prstGeom prst="lightningBol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" name="Lightning Bolt 44"/>
          <p:cNvSpPr/>
          <p:nvPr/>
        </p:nvSpPr>
        <p:spPr>
          <a:xfrm rot="197111">
            <a:off x="6473825" y="2132013"/>
            <a:ext cx="361950" cy="342900"/>
          </a:xfrm>
          <a:prstGeom prst="lightningBol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7" name="Lightning Bolt 46"/>
          <p:cNvSpPr/>
          <p:nvPr/>
        </p:nvSpPr>
        <p:spPr>
          <a:xfrm rot="197111">
            <a:off x="7169150" y="2132013"/>
            <a:ext cx="363538" cy="342900"/>
          </a:xfrm>
          <a:prstGeom prst="lightningBol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Lightning Bolt 47"/>
          <p:cNvSpPr/>
          <p:nvPr/>
        </p:nvSpPr>
        <p:spPr>
          <a:xfrm rot="197111">
            <a:off x="411163" y="771525"/>
            <a:ext cx="485775" cy="614363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Lightning Bolt 48"/>
          <p:cNvSpPr/>
          <p:nvPr/>
        </p:nvSpPr>
        <p:spPr>
          <a:xfrm rot="197111">
            <a:off x="1149350" y="793750"/>
            <a:ext cx="485775" cy="614363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Lightning Bolt 49"/>
          <p:cNvSpPr/>
          <p:nvPr/>
        </p:nvSpPr>
        <p:spPr>
          <a:xfrm rot="197111">
            <a:off x="2027238" y="779463"/>
            <a:ext cx="485775" cy="612775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7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1497013"/>
            <a:ext cx="8874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625" y="1728788"/>
            <a:ext cx="139700" cy="4254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277813" y="1728788"/>
            <a:ext cx="139700" cy="425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14" name="TextBox 8"/>
          <p:cNvSpPr txBox="1">
            <a:spLocks noChangeArrowheads="1"/>
          </p:cNvSpPr>
          <p:nvPr/>
        </p:nvSpPr>
        <p:spPr bwMode="auto">
          <a:xfrm>
            <a:off x="-38100" y="2079625"/>
            <a:ext cx="30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4C4C4C"/>
                </a:solidFill>
              </a:rPr>
              <a:t>A</a:t>
            </a:r>
          </a:p>
        </p:txBody>
      </p:sp>
      <p:sp>
        <p:nvSpPr>
          <p:cNvPr id="29715" name="TextBox 35"/>
          <p:cNvSpPr txBox="1">
            <a:spLocks noChangeArrowheads="1"/>
          </p:cNvSpPr>
          <p:nvPr/>
        </p:nvSpPr>
        <p:spPr bwMode="auto">
          <a:xfrm>
            <a:off x="193675" y="2079625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4C4C4C"/>
                </a:solidFill>
              </a:rPr>
              <a:t>B</a:t>
            </a:r>
            <a:endParaRPr lang="fr-FR" dirty="0">
              <a:solidFill>
                <a:srgbClr val="4C4C4C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660650"/>
            <a:ext cx="8159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6513" y="2613025"/>
            <a:ext cx="139700" cy="4254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68288" y="2613025"/>
            <a:ext cx="139700" cy="425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19" name="TextBox 42"/>
          <p:cNvSpPr txBox="1">
            <a:spLocks noChangeArrowheads="1"/>
          </p:cNvSpPr>
          <p:nvPr/>
        </p:nvSpPr>
        <p:spPr bwMode="auto">
          <a:xfrm>
            <a:off x="-47625" y="2962275"/>
            <a:ext cx="30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>
                <a:solidFill>
                  <a:srgbClr val="4C4C4C"/>
                </a:solidFill>
              </a:rPr>
              <a:t>A</a:t>
            </a:r>
          </a:p>
        </p:txBody>
      </p:sp>
      <p:sp>
        <p:nvSpPr>
          <p:cNvPr id="29720" name="TextBox 45"/>
          <p:cNvSpPr txBox="1">
            <a:spLocks noChangeArrowheads="1"/>
          </p:cNvSpPr>
          <p:nvPr/>
        </p:nvSpPr>
        <p:spPr bwMode="auto">
          <a:xfrm>
            <a:off x="182563" y="2962275"/>
            <a:ext cx="30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4C4C4C"/>
                </a:solidFill>
              </a:rPr>
              <a:t>B</a:t>
            </a:r>
            <a:endParaRPr lang="fr-FR" dirty="0">
              <a:solidFill>
                <a:srgbClr val="4C4C4C"/>
              </a:solidFill>
            </a:endParaRPr>
          </a:p>
        </p:txBody>
      </p:sp>
      <p:sp>
        <p:nvSpPr>
          <p:cNvPr id="51" name="Lightning Bolt 50"/>
          <p:cNvSpPr>
            <a:spLocks noChangeAspect="1"/>
          </p:cNvSpPr>
          <p:nvPr/>
        </p:nvSpPr>
        <p:spPr>
          <a:xfrm rot="10800000">
            <a:off x="6218238" y="3349625"/>
            <a:ext cx="280987" cy="3556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Lightning Bolt 52"/>
          <p:cNvSpPr>
            <a:spLocks noChangeAspect="1"/>
          </p:cNvSpPr>
          <p:nvPr/>
        </p:nvSpPr>
        <p:spPr>
          <a:xfrm rot="10800000">
            <a:off x="6956425" y="3371850"/>
            <a:ext cx="282575" cy="3556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Lightning Bolt 53"/>
          <p:cNvSpPr>
            <a:spLocks noChangeAspect="1"/>
          </p:cNvSpPr>
          <p:nvPr/>
        </p:nvSpPr>
        <p:spPr>
          <a:xfrm rot="10800000">
            <a:off x="7834313" y="3355975"/>
            <a:ext cx="282575" cy="3556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Lightning Bolt 54"/>
          <p:cNvSpPr/>
          <p:nvPr/>
        </p:nvSpPr>
        <p:spPr>
          <a:xfrm rot="10800000">
            <a:off x="1163638" y="2079625"/>
            <a:ext cx="361950" cy="342900"/>
          </a:xfrm>
          <a:prstGeom prst="lightningBol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Lightning Bolt 55"/>
          <p:cNvSpPr/>
          <p:nvPr/>
        </p:nvSpPr>
        <p:spPr>
          <a:xfrm rot="10800000">
            <a:off x="1787525" y="2079625"/>
            <a:ext cx="363538" cy="342900"/>
          </a:xfrm>
          <a:prstGeom prst="lightningBol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Lightning Bolt 56"/>
          <p:cNvSpPr/>
          <p:nvPr/>
        </p:nvSpPr>
        <p:spPr>
          <a:xfrm rot="10800000">
            <a:off x="2484438" y="2079625"/>
            <a:ext cx="361950" cy="342900"/>
          </a:xfrm>
          <a:prstGeom prst="lightningBol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 bwMode="auto">
          <a:xfrm>
            <a:off x="3903663" y="3929063"/>
            <a:ext cx="1368425" cy="1698625"/>
            <a:chOff x="4618265" y="3871148"/>
            <a:chExt cx="1052738" cy="130637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4618265" y="4614680"/>
              <a:ext cx="0" cy="56283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811226" y="3871148"/>
              <a:ext cx="859777" cy="438305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618265" y="4324104"/>
              <a:ext cx="192961" cy="853414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>
            <a:grpSpLocks noChangeAspect="1"/>
          </p:cNvGrpSpPr>
          <p:nvPr/>
        </p:nvGrpSpPr>
        <p:grpSpPr bwMode="auto">
          <a:xfrm>
            <a:off x="5270500" y="3929063"/>
            <a:ext cx="1554163" cy="965200"/>
            <a:chOff x="5143500" y="3886200"/>
            <a:chExt cx="2393042" cy="1485900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143500" y="3886200"/>
              <a:ext cx="0" cy="14859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43500" y="5372100"/>
              <a:ext cx="2393042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29" name="Group 62"/>
          <p:cNvGrpSpPr>
            <a:grpSpLocks/>
          </p:cNvGrpSpPr>
          <p:nvPr/>
        </p:nvGrpSpPr>
        <p:grpSpPr bwMode="auto">
          <a:xfrm>
            <a:off x="933450" y="3355975"/>
            <a:ext cx="8280374" cy="2632075"/>
            <a:chOff x="914425" y="3016913"/>
            <a:chExt cx="8280598" cy="2632773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914425" y="4555609"/>
              <a:ext cx="74170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36" name="TextBox 64"/>
            <p:cNvSpPr txBox="1">
              <a:spLocks noChangeArrowheads="1"/>
            </p:cNvSpPr>
            <p:nvPr/>
          </p:nvSpPr>
          <p:spPr bwMode="auto">
            <a:xfrm>
              <a:off x="8245698" y="4557196"/>
              <a:ext cx="949325" cy="52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800" dirty="0" smtClean="0">
                  <a:latin typeface="+mj-lt"/>
                </a:rPr>
                <a:t>time</a:t>
              </a:r>
              <a:endParaRPr lang="fr-FR" sz="2800" dirty="0">
                <a:latin typeface="+mj-lt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V="1">
              <a:off x="914425" y="3167766"/>
              <a:ext cx="0" cy="24819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38" name="TextBox 66"/>
            <p:cNvSpPr txBox="1">
              <a:spLocks noChangeArrowheads="1"/>
            </p:cNvSpPr>
            <p:nvPr/>
          </p:nvSpPr>
          <p:spPr bwMode="auto">
            <a:xfrm>
              <a:off x="977997" y="3016913"/>
              <a:ext cx="1273140" cy="52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800" dirty="0">
                  <a:latin typeface="+mj-lt"/>
                </a:rPr>
                <a:t>Power</a:t>
              </a:r>
            </a:p>
          </p:txBody>
        </p:sp>
      </p:grpSp>
      <p:sp>
        <p:nvSpPr>
          <p:cNvPr id="29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Trains synchronization</a:t>
            </a:r>
          </a:p>
        </p:txBody>
      </p:sp>
      <p:sp>
        <p:nvSpPr>
          <p:cNvPr id="18" name="Rectangle 17">
            <a:hlinkClick r:id="" action="ppaction://hlinkshowjump?jump=endshow"/>
          </p:cNvPr>
          <p:cNvSpPr/>
          <p:nvPr/>
        </p:nvSpPr>
        <p:spPr>
          <a:xfrm>
            <a:off x="0" y="0"/>
            <a:ext cx="65405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732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59259E-6 L 0.51528 -2.59259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28 1.21387E-6 L 0.78281 1.21387E-6 " pathEditMode="relative" rAng="0" ptsTypes="AA">
                                      <p:cBhvr>
                                        <p:cTn id="4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3237E-6 L -0.2691 0.00208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9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0.00162 L 0.22327 0.04416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2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3.46821E-6 L 0.04584 0.04254 " pathEditMode="relative" rAng="0" ptsTypes="AA">
                                      <p:cBhvr>
                                        <p:cTn id="69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2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1181 0.00417 L -0.16597 0.04671 " pathEditMode="relative" rAng="0" ptsTypes="AA">
                                      <p:cBhvr>
                                        <p:cTn id="80" dur="5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2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1 0.00208 L -0.52466 0.0023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6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466 0.00231 L -0.77483 0.00208 " pathEditMode="relative" rAng="0" ptsTypes="AA">
                                      <p:cBhvr>
                                        <p:cTn id="122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2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4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xit" presetSubtype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136" dur="5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144" dur="5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-1.11111E-6 L 0.04584 0.04259 " pathEditMode="relative" rAng="0" ptsTypes="AA">
                                      <p:cBhvr>
                                        <p:cTn id="152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213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7" grpId="0" animBg="1"/>
      <p:bldP spid="7" grpId="1" animBg="1"/>
      <p:bldP spid="35" grpId="0" animBg="1"/>
      <p:bldP spid="35" grpId="1" animBg="1"/>
      <p:bldP spid="41" grpId="0" animBg="1"/>
      <p:bldP spid="41" grpId="1" animBg="1"/>
      <p:bldP spid="42" grpId="0" animBg="1"/>
      <p:bldP spid="42" grpId="1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Our contribution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788191" y="1489989"/>
            <a:ext cx="7526340" cy="24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sz="2800" dirty="0" smtClean="0">
                <a:latin typeface="+mn-lt"/>
              </a:rPr>
              <a:t>Classification of energy optimization timetabling problems</a:t>
            </a:r>
          </a:p>
          <a:p>
            <a:pPr marL="514350" indent="-514350" eaLnBrk="1" hangingPunct="1">
              <a:lnSpc>
                <a:spcPct val="125000"/>
              </a:lnSpc>
              <a:buFont typeface="+mj-lt"/>
              <a:buAutoNum type="arabicPeriod"/>
              <a:defRPr/>
            </a:pPr>
            <a:endParaRPr lang="en-US" sz="2800" dirty="0">
              <a:latin typeface="+mn-lt"/>
            </a:endParaRPr>
          </a:p>
          <a:p>
            <a:pPr marL="514350" indent="-514350" eaLnBrk="1" hangingPunct="1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sz="2800" dirty="0" smtClean="0">
                <a:latin typeface="+mn-lt"/>
              </a:rPr>
              <a:t>Fast and accurate approximation of the instant power demand</a:t>
            </a:r>
          </a:p>
          <a:p>
            <a:pPr marL="514350" indent="-514350" eaLnBrk="1" hangingPunct="1">
              <a:lnSpc>
                <a:spcPct val="125000"/>
              </a:lnSpc>
              <a:buFont typeface="+mj-lt"/>
              <a:buAutoNum type="arabicPeriod"/>
              <a:defRPr/>
            </a:pPr>
            <a:endParaRPr lang="en-US" sz="2800" dirty="0">
              <a:latin typeface="+mn-lt"/>
            </a:endParaRPr>
          </a:p>
          <a:p>
            <a:pPr marL="514350" indent="-514350" eaLnBrk="1" hangingPunct="1">
              <a:lnSpc>
                <a:spcPct val="125000"/>
              </a:lnSpc>
              <a:buFont typeface="+mj-lt"/>
              <a:buAutoNum type="arabicPeriod"/>
              <a:defRPr/>
            </a:pPr>
            <a:r>
              <a:rPr lang="en-US" sz="2800" dirty="0" smtClean="0">
                <a:latin typeface="+mn-lt"/>
              </a:rPr>
              <a:t>Conception, implementation and comparison </a:t>
            </a:r>
            <a:r>
              <a:rPr lang="en-US" sz="2800" dirty="0" smtClean="0">
                <a:latin typeface="+mn-lt"/>
              </a:rPr>
              <a:t>of </a:t>
            </a:r>
            <a:r>
              <a:rPr lang="en-US" sz="2800" dirty="0" smtClean="0">
                <a:latin typeface="+mn-lt"/>
              </a:rPr>
              <a:t>a dedicated heuristic for the problem</a:t>
            </a:r>
            <a:endParaRPr lang="en-US" sz="2800" dirty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8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285750" indent="-285750" algn="just" eaLnBrk="1" hangingPunct="1">
              <a:lnSpc>
                <a:spcPct val="125000"/>
              </a:lnSpc>
              <a:buFont typeface="Arial" pitchFamily="34" charset="0"/>
              <a:buChar char="•"/>
              <a:defRPr/>
            </a:pPr>
            <a:endParaRPr lang="en-US" sz="1600" dirty="0" smtClean="0">
              <a:latin typeface="+mn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5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9" y="2437821"/>
            <a:ext cx="7540625" cy="1143000"/>
          </a:xfrm>
        </p:spPr>
        <p:txBody>
          <a:bodyPr/>
          <a:lstStyle/>
          <a:p>
            <a:r>
              <a:rPr lang="fr-FR" sz="7200" dirty="0" err="1" smtClean="0"/>
              <a:t>Timetable</a:t>
            </a:r>
            <a:r>
              <a:rPr lang="fr-FR" sz="7200" dirty="0" smtClean="0"/>
              <a:t> Classification</a:t>
            </a:r>
            <a:endParaRPr lang="fr-FR" sz="72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81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gray">
          <a:xfrm>
            <a:off x="198120" y="1406526"/>
            <a:ext cx="3749039" cy="5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54038" indent="-1270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5000"/>
              </a:lnSpc>
              <a:defRPr/>
            </a:pPr>
            <a:r>
              <a:rPr lang="en-US" sz="2800" i="1" dirty="0" smtClean="0">
                <a:latin typeface="+mn-lt"/>
              </a:rPr>
              <a:t>{Objective function,</a:t>
            </a:r>
            <a:endParaRPr lang="en-US" sz="2800" dirty="0" smtClean="0">
              <a:latin typeface="+mn-lt"/>
            </a:endParaRP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Timetable problems classification</a:t>
            </a:r>
            <a:endParaRPr lang="en-US" sz="3600" dirty="0" smtClean="0"/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ent Arrow 4"/>
          <p:cNvSpPr/>
          <p:nvPr/>
        </p:nvSpPr>
        <p:spPr>
          <a:xfrm rot="10800000">
            <a:off x="2595660" y="2000252"/>
            <a:ext cx="517017" cy="1184908"/>
          </a:xfrm>
          <a:prstGeom prst="bentArrow">
            <a:avLst>
              <a:gd name="adj1" fmla="val 12125"/>
              <a:gd name="adj2" fmla="val 1388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328960" y="2328715"/>
            <a:ext cx="266700" cy="15696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TextBox 7"/>
          <p:cNvSpPr txBox="1"/>
          <p:nvPr/>
        </p:nvSpPr>
        <p:spPr>
          <a:xfrm>
            <a:off x="-556259" y="2328715"/>
            <a:ext cx="302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 smtClean="0">
                <a:latin typeface="+mn-lt"/>
              </a:rPr>
              <a:t>Global </a:t>
            </a:r>
            <a:r>
              <a:rPr lang="fr-FR" sz="2400" dirty="0" err="1" smtClean="0">
                <a:latin typeface="+mn-lt"/>
              </a:rPr>
              <a:t>consumption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b="1" i="1" dirty="0" smtClean="0">
                <a:latin typeface="+mn-lt"/>
              </a:rPr>
              <a:t>G</a:t>
            </a:r>
          </a:p>
          <a:p>
            <a:endParaRPr lang="fr-FR" sz="2400" dirty="0">
              <a:latin typeface="+mn-lt"/>
            </a:endParaRPr>
          </a:p>
          <a:p>
            <a:pPr algn="r"/>
            <a:r>
              <a:rPr lang="fr-FR" sz="2400" dirty="0" smtClean="0">
                <a:latin typeface="+mn-lt"/>
              </a:rPr>
              <a:t>Power </a:t>
            </a:r>
            <a:r>
              <a:rPr lang="fr-FR" sz="2400" dirty="0" err="1" smtClean="0">
                <a:latin typeface="+mn-lt"/>
              </a:rPr>
              <a:t>peaks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b="1" i="1" dirty="0" smtClean="0">
                <a:latin typeface="+mn-lt"/>
              </a:rPr>
              <a:t>PP</a:t>
            </a:r>
          </a:p>
        </p:txBody>
      </p:sp>
      <p:sp>
        <p:nvSpPr>
          <p:cNvPr id="12" name="Bent Arrow 11"/>
          <p:cNvSpPr/>
          <p:nvPr/>
        </p:nvSpPr>
        <p:spPr>
          <a:xfrm rot="10800000">
            <a:off x="4653602" y="2697481"/>
            <a:ext cx="517017" cy="2423043"/>
          </a:xfrm>
          <a:prstGeom prst="bentArrow">
            <a:avLst>
              <a:gd name="adj1" fmla="val 12125"/>
              <a:gd name="adj2" fmla="val 1388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4375646" y="4073993"/>
            <a:ext cx="277957" cy="1938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4" name="TextBox 13"/>
          <p:cNvSpPr txBox="1"/>
          <p:nvPr/>
        </p:nvSpPr>
        <p:spPr>
          <a:xfrm>
            <a:off x="1273180" y="4073992"/>
            <a:ext cx="32608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err="1" smtClean="0">
                <a:latin typeface="+mn-lt"/>
              </a:rPr>
              <a:t>Departure</a:t>
            </a:r>
            <a:r>
              <a:rPr lang="fr-FR" sz="2400" dirty="0" smtClean="0">
                <a:latin typeface="+mn-lt"/>
              </a:rPr>
              <a:t> times </a:t>
            </a:r>
            <a:r>
              <a:rPr lang="fr-FR" sz="2400" b="1" i="1" dirty="0" err="1" smtClean="0">
                <a:latin typeface="+mn-lt"/>
              </a:rPr>
              <a:t>dep</a:t>
            </a:r>
            <a:endParaRPr lang="fr-FR" sz="2400" dirty="0">
              <a:latin typeface="+mn-lt"/>
            </a:endParaRPr>
          </a:p>
          <a:p>
            <a:pPr algn="r"/>
            <a:endParaRPr lang="fr-FR" sz="2400" dirty="0" smtClean="0">
              <a:latin typeface="+mn-lt"/>
            </a:endParaRPr>
          </a:p>
          <a:p>
            <a:pPr algn="r"/>
            <a:r>
              <a:rPr lang="fr-FR" sz="2400" dirty="0" err="1" smtClean="0">
                <a:latin typeface="+mn-lt"/>
              </a:rPr>
              <a:t>Dwell</a:t>
            </a:r>
            <a:r>
              <a:rPr lang="fr-FR" sz="2400" dirty="0" smtClean="0">
                <a:latin typeface="+mn-lt"/>
              </a:rPr>
              <a:t> times </a:t>
            </a:r>
            <a:r>
              <a:rPr lang="fr-FR" sz="2400" b="1" dirty="0" err="1" smtClean="0">
                <a:latin typeface="+mn-lt"/>
              </a:rPr>
              <a:t>dwe</a:t>
            </a:r>
            <a:r>
              <a:rPr lang="fr-FR" sz="2400" dirty="0" smtClean="0">
                <a:latin typeface="+mn-lt"/>
              </a:rPr>
              <a:t> </a:t>
            </a:r>
            <a:endParaRPr lang="fr-FR" sz="2400" dirty="0">
              <a:latin typeface="+mn-lt"/>
            </a:endParaRPr>
          </a:p>
          <a:p>
            <a:pPr algn="r"/>
            <a:endParaRPr lang="fr-FR" sz="2400" dirty="0" smtClean="0">
              <a:latin typeface="+mn-lt"/>
            </a:endParaRPr>
          </a:p>
          <a:p>
            <a:pPr algn="r"/>
            <a:r>
              <a:rPr lang="fr-FR" sz="2400" dirty="0" err="1" smtClean="0">
                <a:latin typeface="+mn-lt"/>
              </a:rPr>
              <a:t>Interstation</a:t>
            </a:r>
            <a:r>
              <a:rPr lang="fr-FR" sz="2400" dirty="0" smtClean="0">
                <a:latin typeface="+mn-lt"/>
              </a:rPr>
              <a:t> times </a:t>
            </a:r>
            <a:r>
              <a:rPr lang="fr-FR" sz="2400" b="1" i="1" dirty="0" err="1" smtClean="0">
                <a:latin typeface="+mn-lt"/>
              </a:rPr>
              <a:t>int</a:t>
            </a:r>
            <a:endParaRPr lang="fr-FR" sz="2400" b="1" i="1" dirty="0" smtClean="0">
              <a:latin typeface="+mn-lt"/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8463145" y="3393704"/>
            <a:ext cx="517017" cy="2087880"/>
          </a:xfrm>
          <a:prstGeom prst="bentArrow">
            <a:avLst>
              <a:gd name="adj1" fmla="val 12125"/>
              <a:gd name="adj2" fmla="val 13881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8081" y="2068832"/>
            <a:ext cx="34163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Decision </a:t>
            </a:r>
            <a:r>
              <a:rPr lang="en-US" sz="2800" i="1" dirty="0">
                <a:latin typeface="+mj-lt"/>
              </a:rPr>
              <a:t>variables</a:t>
            </a:r>
            <a:r>
              <a:rPr lang="en-US" sz="2800" i="1" dirty="0" smtClean="0">
                <a:latin typeface="+mj-lt"/>
              </a:rPr>
              <a:t>,</a:t>
            </a:r>
            <a:endParaRPr lang="en-US" sz="2800" dirty="0">
              <a:latin typeface="+mj-lt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590096" y="2737358"/>
            <a:ext cx="25539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+mj-lt"/>
              </a:rPr>
              <a:t>Instant power</a:t>
            </a:r>
          </a:p>
          <a:p>
            <a:r>
              <a:rPr lang="en-US" sz="2800" i="1" dirty="0" smtClean="0">
                <a:latin typeface="+mj-lt"/>
              </a:rPr>
              <a:t>Evaluation}</a:t>
            </a:r>
            <a:endParaRPr lang="fr-FR" sz="2800" dirty="0">
              <a:latin typeface="+mj-lt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8188549" y="4437644"/>
            <a:ext cx="277957" cy="1938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8" name="TextBox 17"/>
          <p:cNvSpPr txBox="1"/>
          <p:nvPr/>
        </p:nvSpPr>
        <p:spPr>
          <a:xfrm>
            <a:off x="4279560" y="4437644"/>
            <a:ext cx="40479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dirty="0" smtClean="0">
                <a:latin typeface="+mn-lt"/>
              </a:rPr>
              <a:t>Simulator </a:t>
            </a:r>
            <a:r>
              <a:rPr lang="fr-FR" sz="2400" b="1" dirty="0" err="1" smtClean="0">
                <a:latin typeface="+mn-lt"/>
              </a:rPr>
              <a:t>sim</a:t>
            </a:r>
            <a:endParaRPr lang="fr-FR" sz="2400" b="1" i="1" dirty="0" smtClean="0">
              <a:latin typeface="+mn-lt"/>
            </a:endParaRPr>
          </a:p>
          <a:p>
            <a:endParaRPr lang="fr-FR" sz="2400" dirty="0">
              <a:latin typeface="+mn-lt"/>
            </a:endParaRPr>
          </a:p>
          <a:p>
            <a:pPr algn="r"/>
            <a:r>
              <a:rPr lang="fr-FR" sz="2400" dirty="0" err="1" smtClean="0">
                <a:latin typeface="+mn-lt"/>
              </a:rPr>
              <a:t>Linear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approx</a:t>
            </a:r>
            <a:r>
              <a:rPr lang="fr-FR" sz="2400" dirty="0" smtClean="0">
                <a:latin typeface="+mn-lt"/>
              </a:rPr>
              <a:t>. </a:t>
            </a:r>
            <a:r>
              <a:rPr lang="fr-FR" sz="2400" b="1" i="1" dirty="0" smtClean="0">
                <a:latin typeface="+mn-lt"/>
              </a:rPr>
              <a:t>lin</a:t>
            </a:r>
          </a:p>
          <a:p>
            <a:pPr algn="r"/>
            <a:endParaRPr lang="fr-FR" sz="2400" dirty="0">
              <a:latin typeface="+mn-lt"/>
            </a:endParaRPr>
          </a:p>
          <a:p>
            <a:pPr algn="r"/>
            <a:r>
              <a:rPr lang="fr-FR" sz="2400" dirty="0" smtClean="0">
                <a:latin typeface="+mn-lt"/>
              </a:rPr>
              <a:t>Non </a:t>
            </a:r>
            <a:r>
              <a:rPr lang="fr-FR" sz="2400" dirty="0" err="1" smtClean="0">
                <a:latin typeface="+mn-lt"/>
              </a:rPr>
              <a:t>linear</a:t>
            </a:r>
            <a:r>
              <a:rPr lang="fr-FR" sz="2400" dirty="0" smtClean="0">
                <a:latin typeface="+mn-lt"/>
              </a:rPr>
              <a:t> </a:t>
            </a:r>
            <a:r>
              <a:rPr lang="fr-FR" sz="2400" dirty="0" err="1" smtClean="0">
                <a:latin typeface="+mn-lt"/>
              </a:rPr>
              <a:t>approx</a:t>
            </a:r>
            <a:r>
              <a:rPr lang="fr-FR" sz="2400" dirty="0" smtClean="0">
                <a:latin typeface="+mn-lt"/>
              </a:rPr>
              <a:t>. </a:t>
            </a:r>
            <a:r>
              <a:rPr lang="fr-FR" sz="2400" b="1" dirty="0" err="1" smtClean="0">
                <a:latin typeface="+mn-lt"/>
              </a:rPr>
              <a:t>nonlin</a:t>
            </a:r>
            <a:endParaRPr lang="fr-FR" sz="2400" b="1" i="1" dirty="0" smtClean="0">
              <a:latin typeface="+mn-lt"/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305550"/>
            <a:ext cx="5413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8538" y="6488113"/>
            <a:ext cx="525462" cy="273050"/>
          </a:xfrm>
        </p:spPr>
        <p:txBody>
          <a:bodyPr/>
          <a:lstStyle/>
          <a:p>
            <a:pPr>
              <a:defRPr/>
            </a:pPr>
            <a:fld id="{3E2892CE-1DBA-49D2-91A8-48AF299B6B98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7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2" grpId="0" animBg="1"/>
      <p:bldP spid="13" grpId="0" animBg="1"/>
      <p:bldP spid="14" grpId="0"/>
      <p:bldP spid="15" grpId="0" animBg="1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inr-PPT">
  <a:themeElements>
    <a:clrScheme name="masque_PP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P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UD_wit_E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UD_wit_E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UD_wit_E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TUD_wit_E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inr-PPT</Template>
  <TotalTime>83327</TotalTime>
  <Words>2133</Words>
  <Application>Microsoft Office PowerPoint</Application>
  <PresentationFormat>On-screen Show (4:3)</PresentationFormat>
  <Paragraphs>623</Paragraphs>
  <Slides>51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inr-PPT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rouge</vt:lpstr>
      <vt:lpstr>2_Texte et chapitre rouge</vt:lpstr>
      <vt:lpstr>Metro Energy Optimization through Rescheduling: Mathematical Model and Heuristics Compared to MILP and CMA-ES</vt:lpstr>
      <vt:lpstr>Context</vt:lpstr>
      <vt:lpstr>Energy Saving Techniques</vt:lpstr>
      <vt:lpstr>Energy Saving Techniques</vt:lpstr>
      <vt:lpstr>Braking and Acceleration Phases</vt:lpstr>
      <vt:lpstr>Trains synchronization</vt:lpstr>
      <vt:lpstr>Our contribution</vt:lpstr>
      <vt:lpstr>Timetable Classification</vt:lpstr>
      <vt:lpstr>Timetable problems classification</vt:lpstr>
      <vt:lpstr>Timetable problems classification</vt:lpstr>
      <vt:lpstr>Tackling (G,dwe,nonlin)</vt:lpstr>
      <vt:lpstr>Instant Power Demand</vt:lpstr>
      <vt:lpstr>The objective function G</vt:lpstr>
      <vt:lpstr>Instant Power Demand</vt:lpstr>
      <vt:lpstr>Metro Line Model</vt:lpstr>
      <vt:lpstr>Metro Line Model</vt:lpstr>
      <vt:lpstr>Metro Line Model</vt:lpstr>
      <vt:lpstr>Known Parameters</vt:lpstr>
      <vt:lpstr>Instant power demand</vt:lpstr>
      <vt:lpstr>Distribution matrix</vt:lpstr>
      <vt:lpstr>Distribution matrix</vt:lpstr>
      <vt:lpstr>Power flow model</vt:lpstr>
      <vt:lpstr>Power flow model</vt:lpstr>
      <vt:lpstr>Power flow model</vt:lpstr>
      <vt:lpstr>Power flow model</vt:lpstr>
      <vt:lpstr>Power flow model</vt:lpstr>
      <vt:lpstr>The objective function G</vt:lpstr>
      <vt:lpstr>Optimization Methods</vt:lpstr>
      <vt:lpstr>Optimization methods</vt:lpstr>
      <vt:lpstr>CMA-ES</vt:lpstr>
      <vt:lpstr>CMA-ES</vt:lpstr>
      <vt:lpstr>MILP</vt:lpstr>
      <vt:lpstr>MILP Linearization</vt:lpstr>
      <vt:lpstr>Greedy Heuristics</vt:lpstr>
      <vt:lpstr>Algorithm</vt:lpstr>
      <vt:lpstr>Algorithm</vt:lpstr>
      <vt:lpstr>Algorithm</vt:lpstr>
      <vt:lpstr>Algorithm</vt:lpstr>
      <vt:lpstr>Algorithm</vt:lpstr>
      <vt:lpstr>Algorithm</vt:lpstr>
      <vt:lpstr>Algorithm</vt:lpstr>
      <vt:lpstr>Algorithm example</vt:lpstr>
      <vt:lpstr>Results</vt:lpstr>
      <vt:lpstr>Benchmark instances</vt:lpstr>
      <vt:lpstr>CMA-ES vs. Heuristics</vt:lpstr>
      <vt:lpstr>CMA-ES vs. Heuristics</vt:lpstr>
      <vt:lpstr>MILP linear objective</vt:lpstr>
      <vt:lpstr>MILP vs. Heuristics</vt:lpstr>
      <vt:lpstr>Robustness</vt:lpstr>
      <vt:lpstr>Full Timetable</vt:lpstr>
      <vt:lpstr>Take Home Messages</vt:lpstr>
    </vt:vector>
  </TitlesOfParts>
  <Company>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Fournier, David (GE Transportation)</dc:creator>
  <cp:lastModifiedBy>Fournier, David (GE Transportation)</cp:lastModifiedBy>
  <cp:revision>394</cp:revision>
  <cp:lastPrinted>2013-09-13T08:57:17Z</cp:lastPrinted>
  <dcterms:created xsi:type="dcterms:W3CDTF">2012-02-06T10:50:05Z</dcterms:created>
  <dcterms:modified xsi:type="dcterms:W3CDTF">2014-09-26T08:11:06Z</dcterms:modified>
</cp:coreProperties>
</file>